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Lst>
  <p:sldSz cy="5143500" cx="9144000"/>
  <p:notesSz cx="6858000" cy="9144000"/>
  <p:embeddedFontLst>
    <p:embeddedFont>
      <p:font typeface="Raleway"/>
      <p:regular r:id="rId300"/>
      <p:bold r:id="rId301"/>
      <p:italic r:id="rId302"/>
      <p:boldItalic r:id="rId303"/>
    </p:embeddedFont>
    <p:embeddedFont>
      <p:font typeface="Roboto"/>
      <p:regular r:id="rId304"/>
      <p:bold r:id="rId305"/>
      <p:italic r:id="rId306"/>
      <p:boldItalic r:id="rId307"/>
    </p:embeddedFont>
    <p:embeddedFont>
      <p:font typeface="Nunito"/>
      <p:regular r:id="rId308"/>
      <p:bold r:id="rId309"/>
      <p:italic r:id="rId310"/>
      <p:boldItalic r:id="rId311"/>
    </p:embeddedFont>
    <p:embeddedFont>
      <p:font typeface="Lato"/>
      <p:regular r:id="rId312"/>
      <p:bold r:id="rId313"/>
      <p:italic r:id="rId314"/>
      <p:boldItalic r:id="rId315"/>
    </p:embeddedFont>
    <p:embeddedFont>
      <p:font typeface="Open Sans"/>
      <p:regular r:id="rId316"/>
      <p:bold r:id="rId317"/>
      <p:italic r:id="rId318"/>
      <p:boldItalic r:id="rId3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DCD289-8B50-40B3-9BF5-409F843D28B0}">
  <a:tblStyle styleId="{3ADCD289-8B50-40B3-9BF5-409F843D28B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5354E5B-474C-42AF-95C7-F9F34E74724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font" Target="fonts/Roboto-bold.fntdata"/><Relationship Id="rId304" Type="http://schemas.openxmlformats.org/officeDocument/2006/relationships/font" Target="fonts/Roboto-regular.fntdata"/><Relationship Id="rId303" Type="http://schemas.openxmlformats.org/officeDocument/2006/relationships/font" Target="fonts/Raleway-boldItalic.fntdata"/><Relationship Id="rId302" Type="http://schemas.openxmlformats.org/officeDocument/2006/relationships/font" Target="fonts/Raleway-italic.fntdata"/><Relationship Id="rId309" Type="http://schemas.openxmlformats.org/officeDocument/2006/relationships/font" Target="fonts/Nunito-bold.fntdata"/><Relationship Id="rId308" Type="http://schemas.openxmlformats.org/officeDocument/2006/relationships/font" Target="fonts/Nunito-regular.fntdata"/><Relationship Id="rId307" Type="http://schemas.openxmlformats.org/officeDocument/2006/relationships/font" Target="fonts/Roboto-boldItalic.fntdata"/><Relationship Id="rId306" Type="http://schemas.openxmlformats.org/officeDocument/2006/relationships/font" Target="fonts/Roboto-italic.fntdata"/><Relationship Id="rId301" Type="http://schemas.openxmlformats.org/officeDocument/2006/relationships/font" Target="fonts/Raleway-bold.fntdata"/><Relationship Id="rId300" Type="http://schemas.openxmlformats.org/officeDocument/2006/relationships/font" Target="fonts/Raleway-regular.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 Id="rId316" Type="http://schemas.openxmlformats.org/officeDocument/2006/relationships/font" Target="fonts/OpenSans-regular.fntdata"/><Relationship Id="rId315" Type="http://schemas.openxmlformats.org/officeDocument/2006/relationships/font" Target="fonts/Lato-boldItalic.fntdata"/><Relationship Id="rId314" Type="http://schemas.openxmlformats.org/officeDocument/2006/relationships/font" Target="fonts/Lato-italic.fntdata"/><Relationship Id="rId313" Type="http://schemas.openxmlformats.org/officeDocument/2006/relationships/font" Target="fonts/Lato-bold.fntdata"/><Relationship Id="rId319" Type="http://schemas.openxmlformats.org/officeDocument/2006/relationships/font" Target="fonts/OpenSans-boldItalic.fntdata"/><Relationship Id="rId318" Type="http://schemas.openxmlformats.org/officeDocument/2006/relationships/font" Target="fonts/OpenSans-italic.fntdata"/><Relationship Id="rId317" Type="http://schemas.openxmlformats.org/officeDocument/2006/relationships/font" Target="fonts/OpenSans-bold.fntdata"/><Relationship Id="rId312" Type="http://schemas.openxmlformats.org/officeDocument/2006/relationships/font" Target="fonts/Lato-regular.fntdata"/><Relationship Id="rId311" Type="http://schemas.openxmlformats.org/officeDocument/2006/relationships/font" Target="fonts/Nunito-boldItalic.fntdata"/><Relationship Id="rId310" Type="http://schemas.openxmlformats.org/officeDocument/2006/relationships/font" Target="fonts/Nuni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9843f0ef8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9843f0ef8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88e142d19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88e142d19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1e833e4b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1e833e4b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99e749455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99e749455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99e749455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99e749455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99e749455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99e749455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99e749455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99e749455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99e749455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99e749455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99e749455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99e749455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44a09bb48b_2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44a09bb48b_2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44a09bb48b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44a09bb48b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44a09bb48b_2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44a09bb48b_2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843f0ef8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843f0ef8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44a09bb48b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44a09bb48b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63e59885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63e59885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44a09bb48b_2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44a09bb48b_2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6299a20d5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6299a20d5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6299a20d5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6299a20d5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6299a20d5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6299a20d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99e749455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99e749455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99e749455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99e749455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99e749455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99e749455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9f73a42f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9f73a42f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625e42f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625e42f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9f73a42f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9f73a42f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9906269e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9906269e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9f73a42f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9f73a42f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9f73a42f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9f73a42f2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9f73a42f2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9f73a42f2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9f73a42f2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9f73a42f2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9f73a42f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9f73a42f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9f73a42f2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9f73a42f2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9f73a42f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9f73a42f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9f73a42f2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9f73a42f2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8e462ed3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88e462ed3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9f73a42f2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9f73a42f2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9f73a42f2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9f73a42f2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9f73a42f2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9f73a42f2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9f73a42f2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9f73a42f2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9f73a42f2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9f73a42f2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9f73a42f2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9f73a42f2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9f73a42f2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9f73a42f2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9f73a42f2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9f73a42f2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9f73a42f2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9f73a42f2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9f73a42f2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9f73a42f2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88e462ed3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88e462ed3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9f73a42f2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9f73a42f2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9f73a42f2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9f73a42f2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9f73a42f2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9f73a42f2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9f73a42f2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9f73a42f2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9f73a42f2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9f73a42f2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9f73a42f2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9f73a42f2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9f73a42f2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9f73a42f2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a83fa60851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1a83fa60851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a83fa6085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1a83fa60851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44a09bb48b_2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144a09bb48b_2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8e462ed3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8e462ed3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a83fa6085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g1a83fa60851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44a09bb48b_2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144a09bb48b_2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6299a20d5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g16299a20d5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44ece43f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144ece43fa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461c53fdf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1461c53fdf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61c53fdf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1461c53fdf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461c53fd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g1461c53fdf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44a09bb48b_2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144a09bb48b_2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05e5d7e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2105e5d7e4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44a09bb48b_2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g144a09bb48b_2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5eee3c42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5eee3c42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44a09bb48b_2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144a09bb48b_2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a83fa608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1a83fa608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44a09bb48b_2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g144a09bb48b_2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a83fa608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1a83fa6085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a83fa6085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1a83fa60851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a83fa6085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a83fa6085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a83fa6085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1a83fa6085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a83fa6085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a83fa6085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a83fa6085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a83fa6085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a83fa6085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a83fa6085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45eee3c4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45eee3c4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a83fa6085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a83fa6085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a83fa6085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a83fa6085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a83fa6085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a83fa6085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a83fa6085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g1a83fa60851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a83fa6085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1a83fa60851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a83fa6085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g1a83fa60851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a83fa60851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5" name="Google Shape;1215;g1a83fa60851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a83fa6085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1a83fa60851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a83fa60851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1a83fa60851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a83fa60851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g1a83fa60851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5eee3c42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5eee3c42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a83fa60851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g1a83fa60851_1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a83fa60851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g1a83fa60851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a83fa60851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1a83fa60851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a83fa60851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g1a83fa60851_1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a83fa60851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2" name="Google Shape;1272;g1a83fa60851_1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a83fa60851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9" name="Google Shape;1279;g1a83fa60851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a83fa60851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a83fa60851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d51a387a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d51a387a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a83fa6085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g1a83fa60851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a83fa6085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g1a83fa6085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88e462ed3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88e462ed3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a83fa6085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g1a83fa60851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a83fa6085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g1a83fa60851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a83fa6085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g1a83fa60851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a83fa6085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0" name="Google Shape;1350;g1a83fa60851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a83fa6085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a83fa6085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a83fa6085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3" name="Google Shape;1363;g1a83fa60851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a83fa6085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0" name="Google Shape;1370;g1a83fa60851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a83fa6085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6" name="Google Shape;1376;g1a83fa60851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a83fa6085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g1a83fa60851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a83fa6085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0" name="Google Shape;1390;g1a83fa60851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88e462ed3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88e462ed3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b6eb9e36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b6eb9e3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b6eb9e36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b6eb9e36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b6eb9e36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0" name="Google Shape;1410;g1b6eb9e368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b6eb9e368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7" name="Google Shape;1417;g1b6eb9e368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b6eb9e368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4" name="Google Shape;1424;g1b6eb9e368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b6eb9e36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2" name="Google Shape;1432;g1b6eb9e368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b6eb9e368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g1b6eb9e368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b6eb9e368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g1b6eb9e368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b6eb9e368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1b6eb9e3680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b6eb9e368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3" name="Google Shape;1463;g1b6eb9e3680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8e462ed3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8e462ed3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b6eb9e368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0" name="Google Shape;1470;g1b6eb9e368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b6eb9e36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7" name="Google Shape;1477;g1b6eb9e368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b6eb9e368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3" name="Google Shape;1483;g1b6eb9e3680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b6eb9e368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8" name="Google Shape;1488;g1b6eb9e3680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b6eb9e368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4" name="Google Shape;1494;g1b6eb9e3680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1b6eb9e368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g1b6eb9e3680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b6eb9e368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g1b6eb9e3680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b6eb9e368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5" name="Google Shape;1515;g1b6eb9e3680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b6eb9e368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2" name="Google Shape;1522;g1b6eb9e3680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1b6eb9e368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g1b6eb9e3680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88e462ed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88e462ed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b6eb9e368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g1b6eb9e3680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b6eb9e368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g1b6eb9e3680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b6eb9e368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g1b6eb9e3680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b6eb9e368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1b6eb9e3680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b6eb9e368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g1b6eb9e3680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b6eb9e368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2" name="Google Shape;1572;g1b6eb9e3680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b6eb9e368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9" name="Google Shape;1579;g1b6eb9e3680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b6eb9e368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6" name="Google Shape;1586;g1b6eb9e3680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b6eb9e368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g1b6eb9e3680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b6eb9e368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g1b6eb9e3680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88e462ed3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88e462ed3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b6eb9e368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7" name="Google Shape;1607;g1b6eb9e3680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b6eb9e368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4" name="Google Shape;1614;g1b6eb9e3680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1b6eb9e368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3" name="Google Shape;1623;g1b6eb9e3680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1b6eb9e368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1" name="Google Shape;1631;g1b6eb9e3680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1b6eb9e368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9" name="Google Shape;1639;g1b6eb9e3680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b6eb9e368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4" name="Google Shape;1644;g1b6eb9e3680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b6eb9e368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1" name="Google Shape;1651;g1b6eb9e3680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b6eb9e368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g1b6eb9e3680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b6eb9e368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6" name="Google Shape;1666;g1b6eb9e3680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1b6eb9e368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4" name="Google Shape;1674;g1b6eb9e3680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88e462ed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88e462ed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1b6eb9e368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g1b6eb9e3680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1b6eb9e368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0" name="Google Shape;1690;g1b6eb9e3680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b6eb9e3680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g1b6eb9e3680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1b6eb9e368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8" name="Google Shape;1718;g1b6eb9e3680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b6eb9e368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6" name="Google Shape;1726;g1b6eb9e3680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1b6eb9e368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4" name="Google Shape;1734;g1b6eb9e3680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b6eb9e368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2" name="Google Shape;1742;g1b6eb9e3680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b6eb9e368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1" name="Google Shape;1751;g1b6eb9e3680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1b6eb9e368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1b6eb9e368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1b6eb9e368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1b6eb9e368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88e462ed3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88e462ed3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1b6eb9e368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1b6eb9e368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1b6eb9e368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1b6eb9e368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1b6eb9e368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1b6eb9e368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b6eb9e368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b6eb9e368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1b6eb9e368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1b6eb9e368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b6eb9e368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0" name="Google Shape;1800;g1b6eb9e3680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1b6eb9e3680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6" name="Google Shape;1806;g1b6eb9e3680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b6eb9e368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3" name="Google Shape;1813;g1b6eb9e3680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b6eb9e368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9" name="Google Shape;1819;g1b6eb9e3680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1b6eb9e3680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4" name="Google Shape;1824;g1b6eb9e3680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44a09bb48b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44a09bb48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b6eb9e368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3" name="Google Shape;1833;g1b6eb9e3680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1b6eb9e368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1b6eb9e368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b6eb9e368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1b6eb9e3680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b6eb9e368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b6eb9e368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1b6eb9e3680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1b6eb9e368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1b6eb9e3680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1b6eb9e3680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1b6eb9e368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1b6eb9e368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b6eb9e3680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b6eb9e3680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b6eb9e368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b6eb9e368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1b6eb9e3680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1b6eb9e3680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44a09bb48b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44a09bb48b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1b6eb9e368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1b6eb9e368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1b6eb9e3680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1b6eb9e3680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b6eb9e3680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b6eb9e3680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b6eb9e368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b6eb9e368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1b6eb9e368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1b6eb9e368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b6eb9e3680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b6eb9e3680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1b6eb9e3680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1b6eb9e3680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1b6eb9e3680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1b6eb9e3680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1b6eb9e3680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1b6eb9e3680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b6eb9e368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b6eb9e368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4a09bb48b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44a09bb48b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1b6eb9e3680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1b6eb9e3680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1b6eb9e368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1b6eb9e368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1b6eb9e3680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1b6eb9e3680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1b6eb9e3680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1b6eb9e3680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1b6eb9e3680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1b6eb9e3680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1b6eb9e368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1b6eb9e368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b6eb9e3680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1b6eb9e3680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1b6eb9e3680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1" name="Google Shape;2051;g1b6eb9e3680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1b6eb9e368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1b6eb9e368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1c582a45d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1c582a45d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44a09bb48b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44a09bb48b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c582a45d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1c582a45d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b6eb9e3680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b6eb9e3680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1b6eb9e3680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1b6eb9e3680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1b6eb9e368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1b6eb9e368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04deae9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04deae9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44a09bb48b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44a09bb48b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8e462ed3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88e462ed3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88e462ed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88e462ed3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88e462ed3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88e462ed3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88e462ed3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88e462ed3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4a09bb48b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44a09bb48b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4a09bb48b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4a09bb48b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44a09bb48b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44a09bb48b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90483b30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90483b30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4a09bb48b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44a09bb48b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843f0ef8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843f0ef8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44a09bb48b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44a09bb48b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4a09bb48b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44a09bb48b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970707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f970707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9707074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9707074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97070744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97070744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97070744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97070744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97070744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97070744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4a09bb48b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44a09bb48b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44a09bb48b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44a09bb48b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97070744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97070744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843f0ef8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843f0ef8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f97070744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f97070744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f9707074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f9707074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4a09bb48b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44a09bb48b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97070744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f97070744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44a09bb48b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44a09bb48b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44a09bb48b_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44a09bb48b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44a09bb48b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44a09bb48b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44a09bb48b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44a09bb48b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44a09bb48b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44a09bb48b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74940d8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74940d8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138dc1a8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138dc1a8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44a09bb48b_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44a09bb48b_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44a09bb48b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44a09bb48b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91a2ec34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91a2ec34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44a09bb48b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44a09bb48b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44a09bb48b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44a09bb48b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91ba8d3b4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91ba8d3b4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44a09bb48b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44a09bb48b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44a09bb48b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44a09bb48b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44a09bb48b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44a09bb48b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44a09bb48b_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44a09bb48b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88e142d19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88e142d1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44a09bb48b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44a09bb48b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44a09bb48b_2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44a09bb48b_2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91ba8d3b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91ba8d3b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91ba8d3b4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91ba8d3b4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1c878583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1c878583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99e749455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99e749455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1c878583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1c878583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91ba8d3b4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91ba8d3b4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91ba8d3b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91ba8d3b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91ba8d3b4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91ba8d3b4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8e142d1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8e142d1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1c8785830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1c8785830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91ba8d3b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91ba8d3b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44a09bb48b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44a09bb48b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44a09bb48b_2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44a09bb48b_2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99e7494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99e7494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99e749455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99e74945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99e74945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99e74945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99e749455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99e74945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99e749455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99e749455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99e749455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99e749455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8e462ed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8e462ed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99e749455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99e749455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99e74945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99e74945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99e749455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99e749455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99e749455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99e749455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99e749455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99e749455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99e749455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99e749455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99e749455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99e749455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99e749455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99e74945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99e749455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99e749455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99e749455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99e749455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40150" y="118425"/>
            <a:ext cx="8520600" cy="883800"/>
          </a:xfrm>
          <a:prstGeom prst="rect">
            <a:avLst/>
          </a:prstGeom>
        </p:spPr>
        <p:txBody>
          <a:bodyPr anchorCtr="0" anchor="t" bIns="91425" lIns="91425" spcFirstLastPara="1" rIns="91425" wrap="square" tIns="91425">
            <a:noAutofit/>
          </a:bodyPr>
          <a:lstStyle>
            <a:lvl1pPr lvl="0">
              <a:spcBef>
                <a:spcPts val="0"/>
              </a:spcBef>
              <a:spcAft>
                <a:spcPts val="0"/>
              </a:spcAft>
              <a:buSzPts val="4500"/>
              <a:buFont typeface="Roboto"/>
              <a:buNone/>
              <a:defRPr sz="45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83250" y="1179250"/>
            <a:ext cx="8520600" cy="350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5558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0" y="4893375"/>
            <a:ext cx="9183000" cy="312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6857400" y="48520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a:t>
            </a:r>
            <a:r>
              <a:rPr b="1" lang="en">
                <a:solidFill>
                  <a:srgbClr val="FFFFFF"/>
                </a:solidFill>
                <a:latin typeface="Lato"/>
                <a:ea typeface="Lato"/>
                <a:cs typeface="Lato"/>
                <a:sym typeface="Lato"/>
              </a:rPr>
              <a:t>heTestingAcademy.com</a:t>
            </a:r>
            <a:endParaRPr b="1">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12525" y="4775825"/>
            <a:ext cx="9156600" cy="4305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6070225" y="47758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TheTestingAcademy.com</a:t>
            </a:r>
            <a:endParaRPr b="1">
              <a:solidFill>
                <a:srgbClr val="FFFFFF"/>
              </a:solidFill>
              <a:latin typeface="Lato"/>
              <a:ea typeface="Lato"/>
              <a:cs typeface="Lato"/>
              <a:sym typeface="Lato"/>
            </a:endParaRPr>
          </a:p>
        </p:txBody>
      </p:sp>
      <p:pic>
        <p:nvPicPr>
          <p:cNvPr id="20" name="Google Shape;20;p3"/>
          <p:cNvPicPr preferRelativeResize="0"/>
          <p:nvPr/>
        </p:nvPicPr>
        <p:blipFill>
          <a:blip r:embed="rId2">
            <a:alphaModFix/>
          </a:blip>
          <a:stretch>
            <a:fillRect/>
          </a:stretch>
        </p:blipFill>
        <p:spPr>
          <a:xfrm>
            <a:off x="8690425" y="149538"/>
            <a:ext cx="330725" cy="3307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www.youtube.com/watch?v=36YnV9STBqc" TargetMode="Externa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2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7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s://www.geeksforgeeks.org/software-testing-basics/" TargetMode="External"/><Relationship Id="rId4" Type="http://schemas.openxmlformats.org/officeDocument/2006/relationships/image" Target="../media/image5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5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5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6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22.png"/><Relationship Id="rId4" Type="http://schemas.openxmlformats.org/officeDocument/2006/relationships/image" Target="../media/image3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6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71.png"/><Relationship Id="rId4" Type="http://schemas.openxmlformats.org/officeDocument/2006/relationships/image" Target="../media/image6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69.png"/><Relationship Id="rId4" Type="http://schemas.openxmlformats.org/officeDocument/2006/relationships/image" Target="../media/image6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6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68.png"/><Relationship Id="rId4" Type="http://schemas.openxmlformats.org/officeDocument/2006/relationships/image" Target="../media/image6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9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7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7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73.png"/><Relationship Id="rId4" Type="http://schemas.openxmlformats.org/officeDocument/2006/relationships/image" Target="../media/image7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2.png"/><Relationship Id="rId4" Type="http://schemas.openxmlformats.org/officeDocument/2006/relationships/image" Target="../media/image8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png"/><Relationship Id="rId4" Type="http://schemas.openxmlformats.org/officeDocument/2006/relationships/image" Target="../media/image8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2.png"/><Relationship Id="rId4" Type="http://schemas.openxmlformats.org/officeDocument/2006/relationships/hyperlink" Target="https://forms.gle/hfU6xkKT7jVwmhPR6"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2.png"/><Relationship Id="rId4" Type="http://schemas.openxmlformats.org/officeDocument/2006/relationships/image" Target="../media/image8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2.png"/><Relationship Id="rId4" Type="http://schemas.openxmlformats.org/officeDocument/2006/relationships/image" Target="../media/image8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2.png"/><Relationship Id="rId4" Type="http://schemas.openxmlformats.org/officeDocument/2006/relationships/image" Target="../media/image9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2.png"/><Relationship Id="rId4" Type="http://schemas.openxmlformats.org/officeDocument/2006/relationships/image" Target="../media/image8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2.png"/><Relationship Id="rId4" Type="http://schemas.openxmlformats.org/officeDocument/2006/relationships/image" Target="../media/image8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2.png"/><Relationship Id="rId4" Type="http://schemas.openxmlformats.org/officeDocument/2006/relationships/image" Target="../media/image8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2.png"/><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2.png"/><Relationship Id="rId4" Type="http://schemas.openxmlformats.org/officeDocument/2006/relationships/image" Target="../media/image8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2.png"/><Relationship Id="rId4" Type="http://schemas.openxmlformats.org/officeDocument/2006/relationships/image" Target="../media/image10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2.png"/><Relationship Id="rId4" Type="http://schemas.openxmlformats.org/officeDocument/2006/relationships/image" Target="../media/image11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2.png"/><Relationship Id="rId4" Type="http://schemas.openxmlformats.org/officeDocument/2006/relationships/image" Target="../media/image10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2.png"/><Relationship Id="rId4" Type="http://schemas.openxmlformats.org/officeDocument/2006/relationships/image" Target="../media/image11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hyperlink" Target="https://bugz.atlassian.net/l/cp/1ba1G7md" TargetMode="External"/><Relationship Id="rId4" Type="http://schemas.openxmlformats.org/officeDocument/2006/relationships/image" Target="../media/image1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tryqa.com/what-is-defect-or-bugs-or-faults-in-software-testing/"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hyperlink" Target="https://awesomeqa.com/ui/" TargetMode="External"/><Relationship Id="rId4" Type="http://schemas.openxmlformats.org/officeDocument/2006/relationships/hyperlink" Target="https://sdet.live/tc-template"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hyperlink" Target="https://www.figma.com/file/ljMAQ772fjgrZy3wyfYIjB/Docushack?node-id=0%3A1" TargetMode="External"/><Relationship Id="rId4" Type="http://schemas.openxmlformats.org/officeDocument/2006/relationships/image" Target="../media/image8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hyperlink" Target="https://sdet.live/tc-template"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2.png"/><Relationship Id="rId4" Type="http://schemas.openxmlformats.org/officeDocument/2006/relationships/image" Target="../media/image9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2.png"/><Relationship Id="rId4" Type="http://schemas.openxmlformats.org/officeDocument/2006/relationships/image" Target="../media/image9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2.png"/><Relationship Id="rId4" Type="http://schemas.openxmlformats.org/officeDocument/2006/relationships/image" Target="../media/image17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2.png"/><Relationship Id="rId4" Type="http://schemas.openxmlformats.org/officeDocument/2006/relationships/image" Target="../media/image1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2.png"/><Relationship Id="rId4" Type="http://schemas.openxmlformats.org/officeDocument/2006/relationships/image" Target="../media/image11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2.png"/><Relationship Id="rId4" Type="http://schemas.openxmlformats.org/officeDocument/2006/relationships/hyperlink" Target="https://bugzilla.mozilla.org/show_bug.cgi?id=322608"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9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2.png"/><Relationship Id="rId4" Type="http://schemas.openxmlformats.org/officeDocument/2006/relationships/image" Target="../media/image11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2.png"/><Relationship Id="rId4" Type="http://schemas.openxmlformats.org/officeDocument/2006/relationships/image" Target="../media/image9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2.png"/><Relationship Id="rId4" Type="http://schemas.openxmlformats.org/officeDocument/2006/relationships/image" Target="../media/image10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2.png"/><Relationship Id="rId4" Type="http://schemas.openxmlformats.org/officeDocument/2006/relationships/image" Target="../media/image10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2.png"/><Relationship Id="rId4" Type="http://schemas.openxmlformats.org/officeDocument/2006/relationships/image" Target="../media/image10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10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2.png"/><Relationship Id="rId4" Type="http://schemas.openxmlformats.org/officeDocument/2006/relationships/image" Target="../media/image119.png"/><Relationship Id="rId5" Type="http://schemas.openxmlformats.org/officeDocument/2006/relationships/image" Target="../media/image10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2.png"/><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2.png"/><Relationship Id="rId4" Type="http://schemas.openxmlformats.org/officeDocument/2006/relationships/hyperlink" Target="https://www.agilealliance.org/agile101/"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2.png"/><Relationship Id="rId4" Type="http://schemas.openxmlformats.org/officeDocument/2006/relationships/hyperlink" Target="https://www.agilealliance.org/agile101/"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2.png"/><Relationship Id="rId4" Type="http://schemas.openxmlformats.org/officeDocument/2006/relationships/image" Target="../media/image143.png"/><Relationship Id="rId5" Type="http://schemas.openxmlformats.org/officeDocument/2006/relationships/hyperlink" Target="https://www.neonrain.com/agile-scrum-web-development/"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2.png"/><Relationship Id="rId4" Type="http://schemas.openxmlformats.org/officeDocument/2006/relationships/image" Target="../media/image11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2.png"/><Relationship Id="rId4" Type="http://schemas.openxmlformats.org/officeDocument/2006/relationships/image" Target="../media/image10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hyperlink" Target="https://www.agilealliance.org/agile101/" TargetMode="External"/><Relationship Id="rId4" Type="http://schemas.openxmlformats.org/officeDocument/2006/relationships/image" Target="../media/image11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2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2.png"/><Relationship Id="rId4" Type="http://schemas.openxmlformats.org/officeDocument/2006/relationships/image" Target="../media/image11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2.png"/><Relationship Id="rId4" Type="http://schemas.openxmlformats.org/officeDocument/2006/relationships/image" Target="../media/image11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2.png"/><Relationship Id="rId4" Type="http://schemas.openxmlformats.org/officeDocument/2006/relationships/image" Target="../media/image12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2.png"/><Relationship Id="rId4" Type="http://schemas.openxmlformats.org/officeDocument/2006/relationships/image" Target="../media/image12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2.png"/><Relationship Id="rId4" Type="http://schemas.openxmlformats.org/officeDocument/2006/relationships/image" Target="../media/image1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2.png"/><Relationship Id="rId4" Type="http://schemas.openxmlformats.org/officeDocument/2006/relationships/image" Target="../media/image13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2.png"/><Relationship Id="rId4" Type="http://schemas.openxmlformats.org/officeDocument/2006/relationships/image" Target="../media/image13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2.png"/><Relationship Id="rId4" Type="http://schemas.openxmlformats.org/officeDocument/2006/relationships/image" Target="../media/image12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2.png"/><Relationship Id="rId4" Type="http://schemas.openxmlformats.org/officeDocument/2006/relationships/image" Target="../media/image14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2.png"/><Relationship Id="rId4" Type="http://schemas.openxmlformats.org/officeDocument/2006/relationships/image" Target="../media/image13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2.png"/><Relationship Id="rId4" Type="http://schemas.openxmlformats.org/officeDocument/2006/relationships/image" Target="../media/image14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2.png"/><Relationship Id="rId4" Type="http://schemas.openxmlformats.org/officeDocument/2006/relationships/image" Target="../media/image13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2.png"/><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2.png"/><Relationship Id="rId4" Type="http://schemas.openxmlformats.org/officeDocument/2006/relationships/hyperlink" Target="https://scrumguides.org/scrum-guide.html"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2.png"/><Relationship Id="rId4" Type="http://schemas.openxmlformats.org/officeDocument/2006/relationships/image" Target="../media/image167.png"/><Relationship Id="rId5" Type="http://schemas.openxmlformats.org/officeDocument/2006/relationships/hyperlink" Target="https://www.scrum.org/assessments/professional-scrum-master-i-certification"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2.png"/><Relationship Id="rId4" Type="http://schemas.openxmlformats.org/officeDocument/2006/relationships/hyperlink" Target="https://www.scrum.org/assessments/professional-scrum-master-i-certification"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2.png"/><Relationship Id="rId4" Type="http://schemas.openxmlformats.org/officeDocument/2006/relationships/image" Target="../media/image10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157.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2.png"/><Relationship Id="rId4" Type="http://schemas.openxmlformats.org/officeDocument/2006/relationships/image" Target="../media/image9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2.png"/><Relationship Id="rId4" Type="http://schemas.openxmlformats.org/officeDocument/2006/relationships/image" Target="../media/image17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2.png"/><Relationship Id="rId4" Type="http://schemas.openxmlformats.org/officeDocument/2006/relationships/image" Target="../media/image11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2.png"/><Relationship Id="rId4" Type="http://schemas.openxmlformats.org/officeDocument/2006/relationships/hyperlink" Target="https://bugzilla.mozilla.org/show_bug.cgi?id=32260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image" Target="../media/image2.png"/><Relationship Id="rId4" Type="http://schemas.openxmlformats.org/officeDocument/2006/relationships/image" Target="../media/image9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 Id="rId3" Type="http://schemas.openxmlformats.org/officeDocument/2006/relationships/image" Target="../media/image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2.png"/><Relationship Id="rId4" Type="http://schemas.openxmlformats.org/officeDocument/2006/relationships/image" Target="../media/image103.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2.png"/><Relationship Id="rId4" Type="http://schemas.openxmlformats.org/officeDocument/2006/relationships/image" Target="../media/image10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 Id="rId3" Type="http://schemas.openxmlformats.org/officeDocument/2006/relationships/image" Target="../media/image2.png"/><Relationship Id="rId4" Type="http://schemas.openxmlformats.org/officeDocument/2006/relationships/image" Target="../media/image9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image" Target="../media/image2.png"/><Relationship Id="rId4" Type="http://schemas.openxmlformats.org/officeDocument/2006/relationships/image" Target="../media/image10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hyperlink" Target="https://bugz.atlassian.net/l/cp/1ba1G7md" TargetMode="External"/><Relationship Id="rId4" Type="http://schemas.openxmlformats.org/officeDocument/2006/relationships/image" Target="../media/image1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 Id="rId3" Type="http://schemas.openxmlformats.org/officeDocument/2006/relationships/hyperlink" Target="https://awesomeqa.com/ui/" TargetMode="External"/><Relationship Id="rId4" Type="http://schemas.openxmlformats.org/officeDocument/2006/relationships/hyperlink" Target="https://sdet.live/tc-template"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 Id="rId3" Type="http://schemas.openxmlformats.org/officeDocument/2006/relationships/hyperlink" Target="https://www.figma.com/file/ljMAQ772fjgrZy3wyfYIjB/Docushack?node-id=0%3A1" TargetMode="External"/><Relationship Id="rId4" Type="http://schemas.openxmlformats.org/officeDocument/2006/relationships/image" Target="../media/image8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hyperlink" Target="https://sdet.live/tc-template" TargetMode="Externa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7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 Id="rId3" Type="http://schemas.openxmlformats.org/officeDocument/2006/relationships/image" Target="../media/image2.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2.png"/><Relationship Id="rId4" Type="http://schemas.openxmlformats.org/officeDocument/2006/relationships/image" Target="../media/image10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109.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 Id="rId3" Type="http://schemas.openxmlformats.org/officeDocument/2006/relationships/image" Target="../media/image2.png"/><Relationship Id="rId4" Type="http://schemas.openxmlformats.org/officeDocument/2006/relationships/image" Target="../media/image119.png"/><Relationship Id="rId5" Type="http://schemas.openxmlformats.org/officeDocument/2006/relationships/image" Target="../media/image1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 Id="rId3" Type="http://schemas.openxmlformats.org/officeDocument/2006/relationships/image" Target="../media/image2.png"/><Relationship Id="rId4" Type="http://schemas.openxmlformats.org/officeDocument/2006/relationships/image" Target="../media/image10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 Id="rId3" Type="http://schemas.openxmlformats.org/officeDocument/2006/relationships/hyperlink" Target="https://developer.mozilla.org/en-US/docs/Glossary/Protocol" TargetMode="External"/><Relationship Id="rId4" Type="http://schemas.openxmlformats.org/officeDocument/2006/relationships/image" Target="../media/image2.png"/><Relationship Id="rId5" Type="http://schemas.openxmlformats.org/officeDocument/2006/relationships/image" Target="../media/image149.png"/><Relationship Id="rId6" Type="http://schemas.openxmlformats.org/officeDocument/2006/relationships/hyperlink" Target="https://developer.mozilla.org/en-US/docs/Web/HTTP" TargetMode="Externa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 Id="rId3" Type="http://schemas.openxmlformats.org/officeDocument/2006/relationships/image" Target="../media/image2.png"/><Relationship Id="rId4" Type="http://schemas.openxmlformats.org/officeDocument/2006/relationships/image" Target="../media/image15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 Id="rId3" Type="http://schemas.openxmlformats.org/officeDocument/2006/relationships/image" Target="../media/image2.png"/><Relationship Id="rId4" Type="http://schemas.openxmlformats.org/officeDocument/2006/relationships/image" Target="../media/image145.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 Id="rId3" Type="http://schemas.openxmlformats.org/officeDocument/2006/relationships/image" Target="../media/image2.png"/><Relationship Id="rId4" Type="http://schemas.openxmlformats.org/officeDocument/2006/relationships/image" Target="../media/image15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 Id="rId3" Type="http://schemas.openxmlformats.org/officeDocument/2006/relationships/image" Target="../media/image2.png"/><Relationship Id="rId4" Type="http://schemas.openxmlformats.org/officeDocument/2006/relationships/image" Target="../media/image150.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 Id="rId3" Type="http://schemas.openxmlformats.org/officeDocument/2006/relationships/image" Target="../media/image2.png"/><Relationship Id="rId4" Type="http://schemas.openxmlformats.org/officeDocument/2006/relationships/image" Target="../media/image156.png"/><Relationship Id="rId5" Type="http://schemas.openxmlformats.org/officeDocument/2006/relationships/hyperlink" Target="https://app.vwo.com/#/dashboard" TargetMode="Externa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 Id="rId3" Type="http://schemas.openxmlformats.org/officeDocument/2006/relationships/hyperlink" Target="https://developer.mozilla.org/en-US/docs/Web/HTTP/Basics_of_HTTP/MIME_types" TargetMode="External"/><Relationship Id="rId4" Type="http://schemas.openxmlformats.org/officeDocument/2006/relationships/hyperlink" Target="https://developer.mozilla.org/en-US/docs/Web/HTTP/Headers" TargetMode="External"/><Relationship Id="rId9" Type="http://schemas.openxmlformats.org/officeDocument/2006/relationships/hyperlink" Target="https://developer.mozilla.org/en-US/docs/Web/HTTP/Headers#conditionals" TargetMode="External"/><Relationship Id="rId5" Type="http://schemas.openxmlformats.org/officeDocument/2006/relationships/image" Target="../media/image162.png"/><Relationship Id="rId6" Type="http://schemas.openxmlformats.org/officeDocument/2006/relationships/hyperlink" Target="https://developer.mozilla.org/en-US/docs/Web/HTTP/Headers#authentication" TargetMode="External"/><Relationship Id="rId7" Type="http://schemas.openxmlformats.org/officeDocument/2006/relationships/hyperlink" Target="https://developer.mozilla.org/en-US/docs/Web/HTTP/Headers#caching" TargetMode="External"/><Relationship Id="rId8" Type="http://schemas.openxmlformats.org/officeDocument/2006/relationships/hyperlink" Target="https://developer.mozilla.org/en-US/docs/Web/HTTP/Headers#user_agent_client_hi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 Id="rId3" Type="http://schemas.openxmlformats.org/officeDocument/2006/relationships/image" Target="../media/image1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raygun.com/blog/costly-software-errors-history/" TargetMode="External"/><Relationship Id="rId4" Type="http://schemas.openxmlformats.org/officeDocument/2006/relationships/image" Target="../media/image27.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 Id="rId3" Type="http://schemas.openxmlformats.org/officeDocument/2006/relationships/hyperlink" Target="https://developer.mozilla.org/en-US/docs/Web/HTTP/Headers/Content-Type" TargetMode="External"/><Relationship Id="rId4" Type="http://schemas.openxmlformats.org/officeDocument/2006/relationships/hyperlink" Target="https://developer.mozilla.org/en-US/docs/Glossary/MIME_type" TargetMode="Externa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 Id="rId3" Type="http://schemas.openxmlformats.org/officeDocument/2006/relationships/hyperlink" Target="https://chrome.google.com/webstore/detail/editthiscookie/fngmhnnpilhplaeedifhccceomclgfbg?hl=en" TargetMode="Externa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 Id="rId3" Type="http://schemas.openxmlformats.org/officeDocument/2006/relationships/image" Target="../media/image2.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 Id="rId3" Type="http://schemas.openxmlformats.org/officeDocument/2006/relationships/image" Target="../media/image2.png"/><Relationship Id="rId4" Type="http://schemas.openxmlformats.org/officeDocument/2006/relationships/image" Target="../media/image164.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 Id="rId3" Type="http://schemas.openxmlformats.org/officeDocument/2006/relationships/image" Target="../media/image2.png"/><Relationship Id="rId4" Type="http://schemas.openxmlformats.org/officeDocument/2006/relationships/image" Target="../media/image17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 Id="rId3" Type="http://schemas.openxmlformats.org/officeDocument/2006/relationships/image" Target="../media/image2.png"/><Relationship Id="rId4" Type="http://schemas.openxmlformats.org/officeDocument/2006/relationships/image" Target="../media/image165.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 Id="rId3" Type="http://schemas.openxmlformats.org/officeDocument/2006/relationships/image" Target="../media/image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 Id="rId3" Type="http://schemas.openxmlformats.org/officeDocument/2006/relationships/image" Target="../media/image2.png"/><Relationship Id="rId4" Type="http://schemas.openxmlformats.org/officeDocument/2006/relationships/image" Target="../media/image176.png"/><Relationship Id="rId5" Type="http://schemas.openxmlformats.org/officeDocument/2006/relationships/image" Target="../media/image163.png"/><Relationship Id="rId6" Type="http://schemas.openxmlformats.org/officeDocument/2006/relationships/hyperlink" Target="https://stackoverflow.com/questions/176264/what-is-the-difference-between-a-uri-a-url-and-a-urn/1984225#1984225" TargetMode="Externa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 Id="rId3" Type="http://schemas.openxmlformats.org/officeDocument/2006/relationships/image" Target="../media/image2.png"/><Relationship Id="rId4" Type="http://schemas.openxmlformats.org/officeDocument/2006/relationships/hyperlink" Target="https://en.wikipedia.org/wiki/URL" TargetMode="External"/><Relationship Id="rId5" Type="http://schemas.openxmlformats.org/officeDocument/2006/relationships/hyperlink" Target="https://en.wikipedia.org/wiki/Uniform_Resource_Name" TargetMode="External"/><Relationship Id="rId6" Type="http://schemas.openxmlformats.org/officeDocument/2006/relationships/hyperlink" Target="https://www.geeksforgeeks.org/difference-between-url-uri-and-urn-in-java/" TargetMode="Externa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 Id="rId3" Type="http://schemas.openxmlformats.org/officeDocument/2006/relationships/image" Target="../media/image2.png"/><Relationship Id="rId4" Type="http://schemas.openxmlformats.org/officeDocument/2006/relationships/image" Target="../media/image1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raygun.com/blog/costly-software-errors-history/"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 Id="rId3" Type="http://schemas.openxmlformats.org/officeDocument/2006/relationships/image" Target="../media/image2.png"/><Relationship Id="rId4" Type="http://schemas.openxmlformats.org/officeDocument/2006/relationships/image" Target="../media/image160.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 Id="rId3" Type="http://schemas.openxmlformats.org/officeDocument/2006/relationships/image" Target="../media/image2.png"/><Relationship Id="rId4" Type="http://schemas.openxmlformats.org/officeDocument/2006/relationships/image" Target="../media/image168.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 Id="rId3" Type="http://schemas.openxmlformats.org/officeDocument/2006/relationships/image" Target="../media/image2.png"/><Relationship Id="rId4" Type="http://schemas.openxmlformats.org/officeDocument/2006/relationships/hyperlink" Target="https://developer.mozilla.org/en-US/docs/Learn/Forms" TargetMode="External"/><Relationship Id="rId5" Type="http://schemas.openxmlformats.org/officeDocument/2006/relationships/hyperlink" Target="https://developer.mozilla.org/en-US/docs/Web/HTTP/Basics_of_HTTP/MIME_types#multipartform-data" TargetMode="Externa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 Id="rId3" Type="http://schemas.openxmlformats.org/officeDocument/2006/relationships/image" Target="../media/image2.png"/><Relationship Id="rId4" Type="http://schemas.openxmlformats.org/officeDocument/2006/relationships/image" Target="../media/image17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 Id="rId3" Type="http://schemas.openxmlformats.org/officeDocument/2006/relationships/image" Target="../media/image2.png"/><Relationship Id="rId4" Type="http://schemas.openxmlformats.org/officeDocument/2006/relationships/hyperlink" Target="https://developer.mozilla.org/en-US/docs/Web/HTTP/Methods" TargetMode="Externa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 Id="rId3" Type="http://schemas.openxmlformats.org/officeDocument/2006/relationships/image" Target="../media/image2.png"/><Relationship Id="rId4" Type="http://schemas.openxmlformats.org/officeDocument/2006/relationships/hyperlink" Target="https://developer.mozilla.org/en-US/docs/Web/HTTP/Methods" TargetMode="External"/><Relationship Id="rId5" Type="http://schemas.openxmlformats.org/officeDocument/2006/relationships/image" Target="../media/image161.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 Id="rId3" Type="http://schemas.openxmlformats.org/officeDocument/2006/relationships/image" Target="../media/image2.png"/><Relationship Id="rId4" Type="http://schemas.openxmlformats.org/officeDocument/2006/relationships/hyperlink" Target="https://developer.mozilla.org/en-US/docs/Web/HTTP/Methods" TargetMode="External"/><Relationship Id="rId5" Type="http://schemas.openxmlformats.org/officeDocument/2006/relationships/image" Target="../media/image161.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 Id="rId3" Type="http://schemas.openxmlformats.org/officeDocument/2006/relationships/image" Target="../media/image2.png"/><Relationship Id="rId4" Type="http://schemas.openxmlformats.org/officeDocument/2006/relationships/image" Target="../media/image17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 Id="rId3" Type="http://schemas.openxmlformats.org/officeDocument/2006/relationships/image" Target="../media/image2.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 Id="rId3" Type="http://schemas.openxmlformats.org/officeDocument/2006/relationships/image" Target="../media/image2.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 Id="rId3" Type="http://schemas.openxmlformats.org/officeDocument/2006/relationships/image" Target="../media/image2.png"/><Relationship Id="rId4" Type="http://schemas.openxmlformats.org/officeDocument/2006/relationships/hyperlink" Target="https://developer.mozilla.org/en-US/docs/Web/HTTP/Status" TargetMode="Externa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 Id="rId3" Type="http://schemas.openxmlformats.org/officeDocument/2006/relationships/image" Target="../media/image2.png"/><Relationship Id="rId4" Type="http://schemas.openxmlformats.org/officeDocument/2006/relationships/hyperlink" Target="https://developer.mozilla.org/en-US/docs/Web/HTTP/Status" TargetMode="External"/><Relationship Id="rId5" Type="http://schemas.openxmlformats.org/officeDocument/2006/relationships/hyperlink" Target="https://developer.mozilla.org/en-US/docs/Glossary/JavaScript" TargetMode="External"/><Relationship Id="rId6" Type="http://schemas.openxmlformats.org/officeDocument/2006/relationships/hyperlink" Target="https://developer.mozilla.org/en-US/docs/Web/API/Navigator/userAgent" TargetMode="Externa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 Id="rId3" Type="http://schemas.openxmlformats.org/officeDocument/2006/relationships/image" Target="../media/image2.png"/><Relationship Id="rId4" Type="http://schemas.openxmlformats.org/officeDocument/2006/relationships/image" Target="../media/image1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sdet.live/3Db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4.png"/><Relationship Id="rId4" Type="http://schemas.openxmlformats.org/officeDocument/2006/relationships/hyperlink" Target="https://bugz.atlassian.net/l/cp/EeXpfJ0W"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docs.google.com/document/d/1oP7Fw3RTvCdYuc1sH_1MeRYzOUhmtapr/edit?usp=sharing&amp;ouid=104755920778477387077&amp;rtpof=true&amp;sd=tru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4.png"/><Relationship Id="rId4" Type="http://schemas.openxmlformats.org/officeDocument/2006/relationships/hyperlink" Target="https://www.geeksforgeeks.org/software-requirement-specification-srs-format/" TargetMode="External"/><Relationship Id="rId5" Type="http://schemas.openxmlformats.org/officeDocument/2006/relationships/hyperlink" Target="https://sdet.live/samplesr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4.png"/><Relationship Id="rId4" Type="http://schemas.openxmlformats.org/officeDocument/2006/relationships/hyperlink" Target="https://sdet.live/samplesr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4.png"/><Relationship Id="rId4" Type="http://schemas.openxmlformats.org/officeDocument/2006/relationships/hyperlink" Target="https://sdet.live/samplesr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4.png"/><Relationship Id="rId4" Type="http://schemas.openxmlformats.org/officeDocument/2006/relationships/hyperlink" Target="https://sdet.live/samples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3.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1.png"/><Relationship Id="rId4" Type="http://schemas.openxmlformats.org/officeDocument/2006/relationships/hyperlink" Target="https://stackoverflow.com/questions/9107448/uml-class-diagram-for-an-e-commerce-website"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12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100">
                <a:solidFill>
                  <a:srgbClr val="BF9000"/>
                </a:solidFill>
              </a:rPr>
              <a:t>Meeting Etiquette</a:t>
            </a:r>
            <a:endParaRPr b="1" sz="4100">
              <a:solidFill>
                <a:srgbClr val="BF9000"/>
              </a:solidFill>
            </a:endParaRPr>
          </a:p>
        </p:txBody>
      </p:sp>
      <p:sp>
        <p:nvSpPr>
          <p:cNvPr id="60" name="Google Shape;60;p13"/>
          <p:cNvSpPr txBox="1"/>
          <p:nvPr/>
        </p:nvSpPr>
        <p:spPr>
          <a:xfrm>
            <a:off x="666600" y="967050"/>
            <a:ext cx="7637100" cy="320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Char char="●"/>
            </a:pPr>
            <a:r>
              <a:rPr lang="en" sz="2000">
                <a:solidFill>
                  <a:srgbClr val="434343"/>
                </a:solidFill>
              </a:rPr>
              <a:t>Please be on Mute all the time. </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Turn off Video, So that we can save bandwidth.</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There is separate Q&amp;A Section in End Please use that, Add questions in Google Form.</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Break at 5 min.</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Mute your microphone </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To help keep background noise to a minimum, make sure you mute your microphone when you are not speaking.</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Be mindful of background noise</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Avoid multitasking</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All links and Slides will be shared.</a:t>
            </a:r>
            <a:endParaRPr sz="2000">
              <a:solidFill>
                <a:srgbClr val="434343"/>
              </a:solidFill>
            </a:endParaRPr>
          </a:p>
        </p:txBody>
      </p:sp>
      <p:pic>
        <p:nvPicPr>
          <p:cNvPr descr="The Good Life is live streaming the best of Relaxing &amp; Chill House Music, Deep House, Tropical House, EDM, Dance &amp; Pop as well as Music for Sleep, Focus, Study, Workout, Gym, Running etc. in a 24/7 summer feel good chillout mix. &#10;&#10;🟢 Listen to the Playlist on Spotify:&#10;https://open.spotify.com/playlist/75XrS5HXOmVYMgdXlaQTwO?si=d81brQHZT-6hB6sDgikExQ&#10;&#10;🔴 Listen to the Playlist on YouTube: &#10;https://www.youtube.com/playlist?list=PLrALqIYcGkyRb1gQwscp0tDxphekn4GTw&#10;&#10;📸 Connect with me on Instagram: http://instagram.com/sensualmusique&#10;&#10;➖Official Spotify Playlists➖&#10;🌴 The Good Life Radio: https://open.spotify.com/playlist/75XrS5HXOmVYMgdXlaQTwO?si=E73RRiYiT3eqZFzlaqHKMg&#10;💯 Sensual Musique Top 100: https://open.spotify.com/playlist/1h9yS4rsQJTg3NxII7IHAH?si=tagOmRnOTjGcwofQeb1Jqg&#10;🌞 Summer Mix 2020: https://open.spotify.com/playlist/7cWNW1fBpQRcJNpCP0eqpX?si=tll13wD7QtOCXyP36F5Q-g&#10;🛏️ Chill Songs 2020: https://open.spotify.com/playlist/2iosL790KiO6YMVFC8eT5q?si=u-70eIqGQjK-fUhLN6oyLA&#10;&#10;➖Official YouTube Playlists➖&#10;🔊 Sensual Musique Latest / All Uploads: &#10;https://www.youtube.com/playlist?list=PLrALqIYcGkyQdCQGPPF-bTaWz4MfbH8AK&#10;🌴 The Good Life Radio Playlist: &#10;https://www.youtube.com/playlist?list=PLrALqIYcGkyRb1gQwscp0tDxphekn4GTw&#10;🌊 Chillout Music 2020: &#10;https://www.youtube.com/playlist?list=PLrALqIYcGkyT4W0IBJIbc5QVLrQa9IJ9L&#10;🏝️ Tropical House 2020: &#10;https://www.youtube.com/watch?v=GgHdIPic_Bo&amp;list=PLrALqIYcGkySnmdobMj8k9TYIrkIh6iPC&#10;❤️ Songs About Love 2020:&#10;https://www.youtube.com/watch?v=3VkZPlH6T0M&amp;list=PLrALqIYcGkyQsAdCKXo0dxd1qfbg4fkwu&#10;&#10;➖Video Background➖&#10;📷 Video Footage by Nature Relaxation:&#10;Website: https://goo.gl/iHAh3n &#10;YouTube: https://goo.gl/FyKqCz &#10;Subscription/Apps: https://watch.naturerelaxation.com&#10;&#10;➖NIGHTBOT➖&#10; Nightbot is here to answer some of your questions, tell you inspirational quotes or just say hi and goodbye.&#10;&#10;🤖Commands:&#10;!whoisthis: More info about Nightbot&#10;!coldbeer: Let’s have a cold one&#10;!freehugs: Get a free hug&#10;!key: Some major keys and advices&#10;!quoteday: Quote of the day&#10;!quotetravel: Quote about travlling&#10;!qoutelove: Quote about love&#10;&#10;!weatherlookup city: Will display the current weather in your city (e.g. !weatherlookup Berlin will display weather information about Berlin)&#10;&#10;!song: Displays the current song title and artist&#10;!video: Displays more information about the background video&#10;&#10;➖FAQ➖&#10;Q: When will the stream end?&#10;A: Hopefully never. It is supposed to be a 24/7 live stream but every now and then there might be technical issues.&#10;&#10;Q: How many songs do you have in your playlist and where can I find them?&#10;A: There are +/- 400 songs. You can find them in my playlists. See the links above.&#10;&#10;Q: Why do you not play songs from popular artists like KYGO, Martin Garrix or Calvin Harris?&#10;A: Because I do not have the permission to play these songs. I can only play songs with permission to avoid copyright issues.&#10;&#10;Q: Where was the video footage filmed?&#10;A: Fiji Islands and Hawaii.&#10;&#10;Q: What’s your name?&#10;A: My name is Armin. Nice to meet you :)&#10;&#10;Q: Where are you from?&#10;A: I am from a small town close to Munich in Germany. &#10;&#10;Q: What’s The Good Life?&#10;A: The Good Life is a 24/7 music live stream presented by Sensual Musique which plays songs from genres such as Deep House, Tropical House, EDM, Chill House, Dance Music and Pop. The music is fun while studying, cleaning, cooking, working out, relaxing, sleeping etc. :) &#10;&#10;➖Translations➖&#10;Musique d'Été 2020 | Chansons Relaxantes, Running, Courir, Workout&#10;Sommer Playlist 2020 | Musik zum Chillen, Fitness, Gym, Laufen&#10;Música de Verano 2020 | Canciones Relajantes, Gimnasio, La Carrera&#10;Música de Verão 2020 |  Músicas Relaxantes&#10;летняя музыка 2020 | расслабляющие песни, Гимнастический&#10;夏日音乐 2020 | 轻松的歌曲&#10;여름 음악 2020 | 편안한 노래&#10;Letnia Muzyka 2020 | Relaks Muzyka&#10;เพลง​ฤดูร้อน​ 2020 | เพลง​ชิวๆ&#10; サマーミュージック 2020 |  リラックスした歌&#10;&#10;#thegoodlife #deephouse #tropicalhouse #chill #chillmusic #lounge #live #radio #house #relax #chillhouse #housemusic #relax #running #gym" id="61" name="Google Shape;61;p13" title="The Good Life Radio • 24/7 Live Radio | Best Relax House, Chillout, Study, Running, Gym, Happy Music">
            <a:hlinkClick r:id="rId3"/>
          </p:cNvPr>
          <p:cNvPicPr preferRelativeResize="0"/>
          <p:nvPr/>
        </p:nvPicPr>
        <p:blipFill>
          <a:blip r:embed="rId4">
            <a:alphaModFix/>
          </a:blip>
          <a:stretch>
            <a:fillRect/>
          </a:stretch>
        </p:blipFill>
        <p:spPr>
          <a:xfrm>
            <a:off x="7149525" y="3784025"/>
            <a:ext cx="946724" cy="71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45745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Types of Software </a:t>
            </a:r>
            <a:endParaRPr b="1" sz="5000">
              <a:solidFill>
                <a:srgbClr val="9900FF"/>
              </a:solidFill>
              <a:latin typeface="Lato"/>
              <a:ea typeface="Lato"/>
              <a:cs typeface="Lato"/>
              <a:sym typeface="Lato"/>
            </a:endParaRPr>
          </a:p>
        </p:txBody>
      </p:sp>
      <p:sp>
        <p:nvSpPr>
          <p:cNvPr id="122" name="Google Shape;122;p22"/>
          <p:cNvSpPr txBox="1"/>
          <p:nvPr/>
        </p:nvSpPr>
        <p:spPr>
          <a:xfrm>
            <a:off x="600075" y="1140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System Software</a:t>
            </a:r>
            <a:endParaRPr b="1"/>
          </a:p>
        </p:txBody>
      </p:sp>
      <p:sp>
        <p:nvSpPr>
          <p:cNvPr id="123" name="Google Shape;123;p22"/>
          <p:cNvSpPr txBox="1"/>
          <p:nvPr/>
        </p:nvSpPr>
        <p:spPr>
          <a:xfrm>
            <a:off x="5512100" y="1140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Application Software </a:t>
            </a:r>
            <a:endParaRPr b="1"/>
          </a:p>
        </p:txBody>
      </p:sp>
      <p:sp>
        <p:nvSpPr>
          <p:cNvPr id="124" name="Google Shape;124;p22"/>
          <p:cNvSpPr txBox="1"/>
          <p:nvPr/>
        </p:nvSpPr>
        <p:spPr>
          <a:xfrm>
            <a:off x="600075" y="1740225"/>
            <a:ext cx="329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System software </a:t>
            </a:r>
            <a:r>
              <a:rPr lang="en">
                <a:highlight>
                  <a:schemeClr val="accent6"/>
                </a:highlight>
              </a:rPr>
              <a:t>basically controls a computer’s internal functioning </a:t>
            </a:r>
            <a:r>
              <a:rPr lang="en"/>
              <a:t>and also controls hardware devices such as monitors, printers, and storage devices, etc</a:t>
            </a:r>
            <a:endParaRPr/>
          </a:p>
        </p:txBody>
      </p:sp>
      <p:sp>
        <p:nvSpPr>
          <p:cNvPr id="125" name="Google Shape;125;p22"/>
          <p:cNvSpPr txBox="1"/>
          <p:nvPr/>
        </p:nvSpPr>
        <p:spPr>
          <a:xfrm>
            <a:off x="4732025" y="1594475"/>
            <a:ext cx="382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Application software is designed to perform a specific task for </a:t>
            </a:r>
            <a:r>
              <a:rPr lang="en">
                <a:highlight>
                  <a:srgbClr val="FFFF00"/>
                </a:highlight>
              </a:rPr>
              <a:t>end-users</a:t>
            </a:r>
            <a:endParaRPr>
              <a:highlight>
                <a:srgbClr val="FFFF00"/>
              </a:highlight>
            </a:endParaRPr>
          </a:p>
        </p:txBody>
      </p:sp>
      <p:sp>
        <p:nvSpPr>
          <p:cNvPr id="126" name="Google Shape;126;p22"/>
          <p:cNvSpPr txBox="1"/>
          <p:nvPr/>
        </p:nvSpPr>
        <p:spPr>
          <a:xfrm>
            <a:off x="4710575" y="2210075"/>
            <a:ext cx="386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 is a product or a program that is designed only to fulfill end-users’ requirements</a:t>
            </a:r>
            <a:endParaRPr/>
          </a:p>
        </p:txBody>
      </p:sp>
      <p:sp>
        <p:nvSpPr>
          <p:cNvPr id="127" name="Google Shape;127;p22"/>
          <p:cNvSpPr txBox="1"/>
          <p:nvPr/>
        </p:nvSpPr>
        <p:spPr>
          <a:xfrm>
            <a:off x="4770650" y="2825675"/>
            <a:ext cx="4482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General Purpose Software</a:t>
            </a:r>
            <a:endParaRPr/>
          </a:p>
          <a:p>
            <a:pPr indent="0" lvl="0" marL="0" rtl="0" algn="l">
              <a:spcBef>
                <a:spcPts val="0"/>
              </a:spcBef>
              <a:spcAft>
                <a:spcPts val="0"/>
              </a:spcAft>
              <a:buNone/>
            </a:pPr>
            <a:r>
              <a:rPr lang="en"/>
              <a:t>	MS-Word, MS-Excel, PowerPoint, etc.</a:t>
            </a:r>
            <a:endParaRPr/>
          </a:p>
          <a:p>
            <a:pPr indent="0" lvl="0" marL="0" rtl="0" algn="l">
              <a:spcBef>
                <a:spcPts val="0"/>
              </a:spcBef>
              <a:spcAft>
                <a:spcPts val="0"/>
              </a:spcAft>
              <a:buNone/>
            </a:pPr>
            <a:r>
              <a:rPr lang="en"/>
              <a:t>Customized Software</a:t>
            </a:r>
            <a:endParaRPr/>
          </a:p>
          <a:p>
            <a:pPr indent="0" lvl="0" marL="0" rtl="0" algn="l">
              <a:spcBef>
                <a:spcPts val="0"/>
              </a:spcBef>
              <a:spcAft>
                <a:spcPts val="0"/>
              </a:spcAft>
              <a:buNone/>
            </a:pPr>
            <a:r>
              <a:rPr lang="en"/>
              <a:t>	airline reservation system</a:t>
            </a:r>
            <a:endParaRPr/>
          </a:p>
          <a:p>
            <a:pPr indent="0" lvl="0" marL="0" rtl="0" algn="l">
              <a:spcBef>
                <a:spcPts val="0"/>
              </a:spcBef>
              <a:spcAft>
                <a:spcPts val="0"/>
              </a:spcAft>
              <a:buNone/>
            </a:pPr>
            <a:r>
              <a:rPr lang="en"/>
              <a:t>Utility Software</a:t>
            </a:r>
            <a:endParaRPr/>
          </a:p>
          <a:p>
            <a:pPr indent="0" lvl="0" marL="0" rtl="0" algn="l">
              <a:spcBef>
                <a:spcPts val="0"/>
              </a:spcBef>
              <a:spcAft>
                <a:spcPts val="0"/>
              </a:spcAft>
              <a:buNone/>
            </a:pPr>
            <a:r>
              <a:rPr lang="en"/>
              <a:t>	antivirus, disk fragmenter, memory tester, disk repair, disk cleaners</a:t>
            </a:r>
            <a:endParaRPr/>
          </a:p>
          <a:p>
            <a:pPr indent="0" lvl="0" marL="0" rtl="0" algn="l">
              <a:spcBef>
                <a:spcPts val="0"/>
              </a:spcBef>
              <a:spcAft>
                <a:spcPts val="0"/>
              </a:spcAft>
              <a:buNone/>
            </a:pPr>
            <a:r>
              <a:rPr lang="en"/>
              <a:t>Written in a high-level language</a:t>
            </a:r>
            <a:endParaRPr/>
          </a:p>
        </p:txBody>
      </p:sp>
      <p:sp>
        <p:nvSpPr>
          <p:cNvPr id="128" name="Google Shape;128;p22"/>
          <p:cNvSpPr txBox="1"/>
          <p:nvPr/>
        </p:nvSpPr>
        <p:spPr>
          <a:xfrm>
            <a:off x="642925" y="30023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Operating System</a:t>
            </a:r>
            <a:endParaRPr/>
          </a:p>
          <a:p>
            <a:pPr indent="0" lvl="0" marL="0" rtl="0" algn="l">
              <a:spcBef>
                <a:spcPts val="0"/>
              </a:spcBef>
              <a:spcAft>
                <a:spcPts val="0"/>
              </a:spcAft>
              <a:buNone/>
            </a:pPr>
            <a:r>
              <a:rPr lang="en"/>
              <a:t>Language Processor</a:t>
            </a:r>
            <a:endParaRPr/>
          </a:p>
          <a:p>
            <a:pPr indent="0" lvl="0" marL="0" rtl="0" algn="l">
              <a:spcBef>
                <a:spcPts val="0"/>
              </a:spcBef>
              <a:spcAft>
                <a:spcPts val="0"/>
              </a:spcAft>
              <a:buNone/>
            </a:pPr>
            <a:r>
              <a:rPr lang="en"/>
              <a:t>Device Driver</a:t>
            </a:r>
            <a:endParaRPr/>
          </a:p>
          <a:p>
            <a:pPr indent="0" lvl="0" marL="0" rtl="0" algn="l">
              <a:spcBef>
                <a:spcPts val="0"/>
              </a:spcBef>
              <a:spcAft>
                <a:spcPts val="0"/>
              </a:spcAft>
              <a:buNone/>
            </a:pPr>
            <a:r>
              <a:rPr lang="en"/>
              <a:t>Written in a low-level language</a:t>
            </a:r>
            <a:endParaRPr/>
          </a:p>
        </p:txBody>
      </p:sp>
      <p:sp>
        <p:nvSpPr>
          <p:cNvPr id="129" name="Google Shape;129;p22"/>
          <p:cNvSpPr txBox="1"/>
          <p:nvPr/>
        </p:nvSpPr>
        <p:spPr>
          <a:xfrm>
            <a:off x="642925" y="40476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Driver software. ...</a:t>
            </a:r>
            <a:endParaRPr b="1"/>
          </a:p>
          <a:p>
            <a:pPr indent="0" lvl="0" marL="0" rtl="0" algn="l">
              <a:spcBef>
                <a:spcPts val="0"/>
              </a:spcBef>
              <a:spcAft>
                <a:spcPts val="0"/>
              </a:spcAft>
              <a:buNone/>
            </a:pPr>
            <a:r>
              <a:rPr b="1" lang="en"/>
              <a:t>Middleware. ...</a:t>
            </a:r>
            <a:endParaRPr b="1"/>
          </a:p>
          <a:p>
            <a:pPr indent="0" lvl="0" marL="0" rtl="0" algn="l">
              <a:spcBef>
                <a:spcPts val="0"/>
              </a:spcBef>
              <a:spcAft>
                <a:spcPts val="0"/>
              </a:spcAft>
              <a:buNone/>
            </a:pPr>
            <a:r>
              <a:rPr b="1" lang="en"/>
              <a:t>Programming software.</a:t>
            </a:r>
            <a:endParaRPr b="1"/>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2"/>
          <p:cNvSpPr txBox="1"/>
          <p:nvPr>
            <p:ph type="title"/>
          </p:nvPr>
        </p:nvSpPr>
        <p:spPr>
          <a:xfrm>
            <a:off x="380275" y="350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Static V/S Dynamic Testing</a:t>
            </a:r>
            <a:endParaRPr b="1"/>
          </a:p>
        </p:txBody>
      </p:sp>
      <p:sp>
        <p:nvSpPr>
          <p:cNvPr id="708" name="Google Shape;708;p112"/>
          <p:cNvSpPr txBox="1"/>
          <p:nvPr/>
        </p:nvSpPr>
        <p:spPr>
          <a:xfrm>
            <a:off x="814375" y="1140150"/>
            <a:ext cx="748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Static testing is an approach </a:t>
            </a:r>
            <a:r>
              <a:rPr b="1" lang="en"/>
              <a:t>to test project documents in the form of Reviews,</a:t>
            </a:r>
            <a:endParaRPr b="1"/>
          </a:p>
          <a:p>
            <a:pPr indent="0" lvl="0" marL="0" rtl="0" algn="l">
              <a:spcBef>
                <a:spcPts val="0"/>
              </a:spcBef>
              <a:spcAft>
                <a:spcPts val="0"/>
              </a:spcAft>
              <a:buNone/>
            </a:pPr>
            <a:r>
              <a:rPr b="1" lang="en"/>
              <a:t>Walkthroughs and Inspections.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Dynamic testing is an approach </a:t>
            </a:r>
            <a:r>
              <a:rPr b="1" lang="en"/>
              <a:t>to test the actual software by giving inputs and</a:t>
            </a:r>
            <a:endParaRPr b="1"/>
          </a:p>
          <a:p>
            <a:pPr indent="0" lvl="0" marL="0" rtl="0" algn="l">
              <a:spcBef>
                <a:spcPts val="0"/>
              </a:spcBef>
              <a:spcAft>
                <a:spcPts val="0"/>
              </a:spcAft>
              <a:buNone/>
            </a:pPr>
            <a:r>
              <a:rPr b="1" lang="en"/>
              <a:t>observing results.</a:t>
            </a:r>
            <a:endParaRPr b="1"/>
          </a:p>
        </p:txBody>
      </p:sp>
      <p:pic>
        <p:nvPicPr>
          <p:cNvPr id="709" name="Google Shape;709;p112"/>
          <p:cNvPicPr preferRelativeResize="0"/>
          <p:nvPr/>
        </p:nvPicPr>
        <p:blipFill>
          <a:blip r:embed="rId3">
            <a:alphaModFix/>
          </a:blip>
          <a:stretch>
            <a:fillRect/>
          </a:stretch>
        </p:blipFill>
        <p:spPr>
          <a:xfrm>
            <a:off x="3221350" y="2418600"/>
            <a:ext cx="2963348" cy="22210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113"/>
          <p:cNvPicPr preferRelativeResize="0"/>
          <p:nvPr/>
        </p:nvPicPr>
        <p:blipFill>
          <a:blip r:embed="rId3">
            <a:alphaModFix/>
          </a:blip>
          <a:stretch>
            <a:fillRect/>
          </a:stretch>
        </p:blipFill>
        <p:spPr>
          <a:xfrm>
            <a:off x="1004875" y="358150"/>
            <a:ext cx="7134225" cy="4191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4"/>
          <p:cNvSpPr txBox="1"/>
          <p:nvPr>
            <p:ph type="title"/>
          </p:nvPr>
        </p:nvSpPr>
        <p:spPr>
          <a:xfrm>
            <a:off x="388850" y="1020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AGILE MODEL</a:t>
            </a:r>
            <a:endParaRPr b="1">
              <a:solidFill>
                <a:srgbClr val="9900FF"/>
              </a:solidFill>
            </a:endParaRPr>
          </a:p>
        </p:txBody>
      </p:sp>
      <p:sp>
        <p:nvSpPr>
          <p:cNvPr id="720" name="Google Shape;720;p114"/>
          <p:cNvSpPr txBox="1"/>
          <p:nvPr/>
        </p:nvSpPr>
        <p:spPr>
          <a:xfrm>
            <a:off x="531500" y="1309650"/>
            <a:ext cx="745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Agile model is a combination of an incremental and iterative approach and is focussed on fitting in well with </a:t>
            </a:r>
            <a:r>
              <a:rPr b="1" lang="en"/>
              <a:t>flexible requirements.  </a:t>
            </a:r>
            <a:endParaRPr b="1"/>
          </a:p>
          <a:p>
            <a:pPr indent="0" lvl="0" marL="0" rtl="0" algn="l">
              <a:spcBef>
                <a:spcPts val="0"/>
              </a:spcBef>
              <a:spcAft>
                <a:spcPts val="0"/>
              </a:spcAft>
              <a:buNone/>
            </a:pPr>
            <a:r>
              <a:t/>
            </a:r>
            <a:endParaRPr/>
          </a:p>
        </p:txBody>
      </p:sp>
      <p:sp>
        <p:nvSpPr>
          <p:cNvPr id="721" name="Google Shape;721;p114"/>
          <p:cNvSpPr txBox="1"/>
          <p:nvPr/>
        </p:nvSpPr>
        <p:spPr>
          <a:xfrm>
            <a:off x="582925" y="2246000"/>
            <a:ext cx="764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Agile is an iterative approach to project management and software development that helps teams deliver value to their customers faster and with fewer headaches</a:t>
            </a:r>
            <a:endParaRPr/>
          </a:p>
        </p:txBody>
      </p:sp>
      <p:sp>
        <p:nvSpPr>
          <p:cNvPr id="722" name="Google Shape;722;p114"/>
          <p:cNvSpPr txBox="1"/>
          <p:nvPr/>
        </p:nvSpPr>
        <p:spPr>
          <a:xfrm>
            <a:off x="582925" y="3248975"/>
            <a:ext cx="7183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accent2"/>
                </a:solidFill>
                <a:highlight>
                  <a:srgbClr val="FFFFFF"/>
                </a:highlight>
                <a:latin typeface="Roboto"/>
                <a:ea typeface="Roboto"/>
                <a:cs typeface="Roboto"/>
                <a:sym typeface="Roboto"/>
              </a:rPr>
              <a:t>the project is divided into small subparts and is delivered in iterations. The subtasks are divided into time frames to serve working functionality with each build. As a result, the final product has all the required features.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115"/>
          <p:cNvPicPr preferRelativeResize="0"/>
          <p:nvPr/>
        </p:nvPicPr>
        <p:blipFill>
          <a:blip r:embed="rId3">
            <a:alphaModFix/>
          </a:blip>
          <a:stretch>
            <a:fillRect/>
          </a:stretch>
        </p:blipFill>
        <p:spPr>
          <a:xfrm>
            <a:off x="205750" y="281000"/>
            <a:ext cx="8134349" cy="40115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Instead of betting everything on a "big bang" launch, an agile team delivers work in small, but consumable, increments.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7"/>
          <p:cNvSpPr txBox="1"/>
          <p:nvPr/>
        </p:nvSpPr>
        <p:spPr>
          <a:xfrm>
            <a:off x="1311575" y="471475"/>
            <a:ext cx="7046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Benefits:</a:t>
            </a:r>
            <a:endParaRPr b="1" sz="2800"/>
          </a:p>
          <a:p>
            <a:pPr indent="0" lvl="0" marL="0" rtl="0" algn="l">
              <a:spcBef>
                <a:spcPts val="0"/>
              </a:spcBef>
              <a:spcAft>
                <a:spcPts val="0"/>
              </a:spcAft>
              <a:buNone/>
            </a:pPr>
            <a:r>
              <a:t/>
            </a:r>
            <a:endParaRPr sz="2800"/>
          </a:p>
          <a:p>
            <a:pPr indent="0" lvl="0" marL="0" rtl="0" algn="l">
              <a:spcBef>
                <a:spcPts val="0"/>
              </a:spcBef>
              <a:spcAft>
                <a:spcPts val="0"/>
              </a:spcAft>
              <a:buNone/>
            </a:pPr>
            <a:r>
              <a:rPr lang="en" sz="2800"/>
              <a:t>Quick development</a:t>
            </a:r>
            <a:endParaRPr sz="2800"/>
          </a:p>
          <a:p>
            <a:pPr indent="0" lvl="0" marL="0" rtl="0" algn="l">
              <a:spcBef>
                <a:spcPts val="0"/>
              </a:spcBef>
              <a:spcAft>
                <a:spcPts val="0"/>
              </a:spcAft>
              <a:buNone/>
            </a:pPr>
            <a:r>
              <a:rPr lang="en" sz="2800"/>
              <a:t>Quality and measurable results</a:t>
            </a:r>
            <a:endParaRPr sz="2800"/>
          </a:p>
          <a:p>
            <a:pPr indent="0" lvl="0" marL="0" rtl="0" algn="l">
              <a:spcBef>
                <a:spcPts val="0"/>
              </a:spcBef>
              <a:spcAft>
                <a:spcPts val="0"/>
              </a:spcAft>
              <a:buNone/>
            </a:pPr>
            <a:r>
              <a:rPr lang="en" sz="2800"/>
              <a:t>Business value can be delivered – demonstrated fast</a:t>
            </a:r>
            <a:endParaRPr sz="2800"/>
          </a:p>
          <a:p>
            <a:pPr indent="0" lvl="0" marL="0" rtl="0" algn="l">
              <a:spcBef>
                <a:spcPts val="0"/>
              </a:spcBef>
              <a:spcAft>
                <a:spcPts val="0"/>
              </a:spcAft>
              <a:buNone/>
            </a:pPr>
            <a:r>
              <a:rPr lang="en" sz="2800"/>
              <a:t>Requires minimum resources</a:t>
            </a:r>
            <a:endParaRPr sz="2800"/>
          </a:p>
          <a:p>
            <a:pPr indent="0" lvl="0" marL="0" rtl="0" algn="l">
              <a:spcBef>
                <a:spcPts val="0"/>
              </a:spcBef>
              <a:spcAft>
                <a:spcPts val="0"/>
              </a:spcAft>
              <a:buNone/>
            </a:pPr>
            <a:r>
              <a:rPr lang="en" sz="2800"/>
              <a:t>Highly adaptive to changing requirements</a:t>
            </a:r>
            <a:endParaRPr sz="28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Better Resume Tech.</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9"/>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Software Testing Life Cycle (STLC) </a:t>
            </a:r>
            <a:endParaRPr b="1">
              <a:solidFill>
                <a:srgbClr val="9900FF"/>
              </a:solidFill>
              <a:latin typeface="Lato"/>
              <a:ea typeface="Lato"/>
              <a:cs typeface="Lato"/>
              <a:sym typeface="Lato"/>
            </a:endParaRPr>
          </a:p>
        </p:txBody>
      </p:sp>
      <p:pic>
        <p:nvPicPr>
          <p:cNvPr id="748" name="Google Shape;748;p119"/>
          <p:cNvPicPr preferRelativeResize="0"/>
          <p:nvPr/>
        </p:nvPicPr>
        <p:blipFill>
          <a:blip r:embed="rId3">
            <a:alphaModFix/>
          </a:blip>
          <a:stretch>
            <a:fillRect/>
          </a:stretch>
        </p:blipFill>
        <p:spPr>
          <a:xfrm>
            <a:off x="1957675" y="1688575"/>
            <a:ext cx="5102752" cy="2822900"/>
          </a:xfrm>
          <a:prstGeom prst="rect">
            <a:avLst/>
          </a:prstGeom>
          <a:noFill/>
          <a:ln>
            <a:noFill/>
          </a:ln>
        </p:spPr>
      </p:pic>
      <p:sp>
        <p:nvSpPr>
          <p:cNvPr id="749" name="Google Shape;749;p119"/>
          <p:cNvSpPr txBox="1"/>
          <p:nvPr/>
        </p:nvSpPr>
        <p:spPr>
          <a:xfrm>
            <a:off x="661600" y="740600"/>
            <a:ext cx="8067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rPr>
              <a:t>Software Testing Life Cycle (STLC)</a:t>
            </a:r>
            <a:r>
              <a:rPr lang="en" sz="1300">
                <a:solidFill>
                  <a:srgbClr val="273239"/>
                </a:solidFill>
                <a:highlight>
                  <a:srgbClr val="FFFFFF"/>
                </a:highlight>
              </a:rPr>
              <a:t> is a sequence of different activities performed during the software testing process.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0"/>
          <p:cNvSpPr txBox="1"/>
          <p:nvPr/>
        </p:nvSpPr>
        <p:spPr>
          <a:xfrm>
            <a:off x="661600" y="740600"/>
            <a:ext cx="80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55" name="Google Shape;755;p120"/>
          <p:cNvPicPr preferRelativeResize="0"/>
          <p:nvPr/>
        </p:nvPicPr>
        <p:blipFill>
          <a:blip r:embed="rId3">
            <a:alphaModFix/>
          </a:blip>
          <a:stretch>
            <a:fillRect/>
          </a:stretch>
        </p:blipFill>
        <p:spPr>
          <a:xfrm>
            <a:off x="1248500" y="282475"/>
            <a:ext cx="6759900" cy="41655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1"/>
          <p:cNvSpPr txBox="1"/>
          <p:nvPr/>
        </p:nvSpPr>
        <p:spPr>
          <a:xfrm>
            <a:off x="286350" y="315975"/>
            <a:ext cx="8571300" cy="4425600"/>
          </a:xfrm>
          <a:prstGeom prst="rect">
            <a:avLst/>
          </a:prstGeom>
          <a:noFill/>
          <a:ln>
            <a:noFill/>
          </a:ln>
        </p:spPr>
        <p:txBody>
          <a:bodyPr anchorCtr="0" anchor="t" bIns="91425" lIns="91425" spcFirstLastPara="1" rIns="91425" wrap="square" tIns="91425">
            <a:spAutoFit/>
          </a:bodyPr>
          <a:lstStyle/>
          <a:p>
            <a:pPr indent="-342900" lvl="0" marL="685800" rtl="0" algn="l">
              <a:lnSpc>
                <a:spcPct val="158000"/>
              </a:lnSpc>
              <a:spcBef>
                <a:spcPts val="0"/>
              </a:spcBef>
              <a:spcAft>
                <a:spcPts val="0"/>
              </a:spcAft>
              <a:buClr>
                <a:srgbClr val="273239"/>
              </a:buClr>
              <a:buSzPts val="1800"/>
              <a:buAutoNum type="arabicPeriod"/>
            </a:pPr>
            <a:r>
              <a:rPr b="1" lang="en" sz="1800">
                <a:solidFill>
                  <a:srgbClr val="9900FF"/>
                </a:solidFill>
                <a:highlight>
                  <a:srgbClr val="FFFFFF"/>
                </a:highlight>
              </a:rPr>
              <a:t>Requirement Analysis</a:t>
            </a:r>
            <a:r>
              <a:rPr b="1" lang="en" sz="1800">
                <a:solidFill>
                  <a:srgbClr val="273239"/>
                </a:solidFill>
                <a:highlight>
                  <a:srgbClr val="FFFFFF"/>
                </a:highlight>
              </a:rPr>
              <a:t>: </a:t>
            </a:r>
            <a:r>
              <a:rPr lang="en" sz="1800">
                <a:solidFill>
                  <a:srgbClr val="273239"/>
                </a:solidFill>
                <a:highlight>
                  <a:srgbClr val="FFFF00"/>
                </a:highlight>
              </a:rPr>
              <a:t>Quality assurance team understands the requirements like what is to be tested</a:t>
            </a:r>
            <a:r>
              <a:rPr lang="en" sz="1800">
                <a:solidFill>
                  <a:srgbClr val="273239"/>
                </a:solidFill>
                <a:highlight>
                  <a:srgbClr val="FFFFFF"/>
                </a:highlight>
              </a:rPr>
              <a:t>. If anything is missing or not understandable then quality assurance team meets with the stakeholders to better understand the detail knowledge of requirement. - </a:t>
            </a:r>
            <a:r>
              <a:rPr b="1" lang="en" sz="1800">
                <a:solidFill>
                  <a:srgbClr val="273239"/>
                </a:solidFill>
                <a:highlight>
                  <a:srgbClr val="FFFFFF"/>
                </a:highlight>
              </a:rPr>
              <a:t>Documents - SRS, FRD, BRD</a:t>
            </a:r>
            <a:endParaRPr b="1" sz="1800">
              <a:solidFill>
                <a:srgbClr val="273239"/>
              </a:solidFill>
              <a:highlight>
                <a:srgbClr val="FFFFFF"/>
              </a:highlight>
            </a:endParaRPr>
          </a:p>
          <a:p>
            <a:pPr indent="-342900" lvl="0" marL="685800" rtl="0" algn="l">
              <a:lnSpc>
                <a:spcPct val="158000"/>
              </a:lnSpc>
              <a:spcBef>
                <a:spcPts val="0"/>
              </a:spcBef>
              <a:spcAft>
                <a:spcPts val="0"/>
              </a:spcAft>
              <a:buClr>
                <a:srgbClr val="273239"/>
              </a:buClr>
              <a:buSzPts val="1800"/>
              <a:buAutoNum type="arabicPeriod"/>
            </a:pPr>
            <a:r>
              <a:rPr b="1" lang="en" sz="1800">
                <a:solidFill>
                  <a:srgbClr val="9900FF"/>
                </a:solidFill>
                <a:highlight>
                  <a:srgbClr val="FFFFFF"/>
                </a:highlight>
              </a:rPr>
              <a:t>Test Planning:</a:t>
            </a:r>
            <a:r>
              <a:rPr b="1" lang="en" sz="1800">
                <a:solidFill>
                  <a:srgbClr val="273239"/>
                </a:solidFill>
                <a:highlight>
                  <a:srgbClr val="FFFFFF"/>
                </a:highlight>
              </a:rPr>
              <a:t> </a:t>
            </a:r>
            <a:r>
              <a:rPr lang="en" sz="1800">
                <a:solidFill>
                  <a:srgbClr val="273239"/>
                </a:solidFill>
                <a:highlight>
                  <a:srgbClr val="FFFFFF"/>
                </a:highlight>
              </a:rPr>
              <a:t>In this phase manager of the </a:t>
            </a:r>
            <a:r>
              <a:rPr lang="en" sz="1800">
                <a:solidFill>
                  <a:srgbClr val="273239"/>
                </a:solidFill>
                <a:highlight>
                  <a:srgbClr val="FFFF00"/>
                </a:highlight>
              </a:rPr>
              <a:t>testing team calculates estimated effort and cost for the testing work</a:t>
            </a:r>
            <a:r>
              <a:rPr lang="en" sz="1800">
                <a:solidFill>
                  <a:srgbClr val="273239"/>
                </a:solidFill>
                <a:highlight>
                  <a:srgbClr val="FFFFFF"/>
                </a:highlight>
              </a:rPr>
              <a:t>. This phase gets started once the requirement gathering phase is completed. Documents </a:t>
            </a:r>
            <a:r>
              <a:rPr b="1" lang="en" sz="1800">
                <a:solidFill>
                  <a:srgbClr val="273239"/>
                </a:solidFill>
                <a:highlight>
                  <a:srgbClr val="FFFFFF"/>
                </a:highlight>
              </a:rPr>
              <a:t>Test Plan</a:t>
            </a:r>
            <a:endParaRPr b="1" sz="1800">
              <a:solidFill>
                <a:srgbClr val="273239"/>
              </a:solidFill>
              <a:highlight>
                <a:srgbClr val="FFFFFF"/>
              </a:highlight>
            </a:endParaRPr>
          </a:p>
          <a:p>
            <a:pPr indent="0" lvl="0" marL="457200" rtl="0" algn="l">
              <a:lnSpc>
                <a:spcPct val="158000"/>
              </a:lnSpc>
              <a:spcBef>
                <a:spcPts val="3600"/>
              </a:spcBef>
              <a:spcAft>
                <a:spcPts val="3600"/>
              </a:spcAft>
              <a:buNone/>
            </a:pPr>
            <a:r>
              <a:t/>
            </a:r>
            <a:endParaRPr sz="1800">
              <a:solidFill>
                <a:srgbClr val="273239"/>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54575" y="1053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Software Testing</a:t>
            </a:r>
            <a:endParaRPr b="1" sz="5000">
              <a:solidFill>
                <a:srgbClr val="9900FF"/>
              </a:solidFill>
              <a:latin typeface="Lato"/>
              <a:ea typeface="Lato"/>
              <a:cs typeface="Lato"/>
              <a:sym typeface="La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2"/>
          <p:cNvSpPr txBox="1"/>
          <p:nvPr/>
        </p:nvSpPr>
        <p:spPr>
          <a:xfrm>
            <a:off x="286350" y="315975"/>
            <a:ext cx="8571300" cy="4167300"/>
          </a:xfrm>
          <a:prstGeom prst="rect">
            <a:avLst/>
          </a:prstGeom>
          <a:noFill/>
          <a:ln>
            <a:noFill/>
          </a:ln>
        </p:spPr>
        <p:txBody>
          <a:bodyPr anchorCtr="0" anchor="t" bIns="91425" lIns="91425" spcFirstLastPara="1" rIns="91425" wrap="square" tIns="91425">
            <a:spAutoFit/>
          </a:bodyPr>
          <a:lstStyle/>
          <a:p>
            <a:pPr indent="0" lvl="0" marL="0" rtl="0" algn="l">
              <a:lnSpc>
                <a:spcPct val="158000"/>
              </a:lnSpc>
              <a:spcBef>
                <a:spcPts val="0"/>
              </a:spcBef>
              <a:spcAft>
                <a:spcPts val="3600"/>
              </a:spcAft>
              <a:buNone/>
            </a:pPr>
            <a:r>
              <a:rPr b="1" lang="en" sz="1700">
                <a:solidFill>
                  <a:srgbClr val="9900FF"/>
                </a:solidFill>
                <a:highlight>
                  <a:srgbClr val="FFFFFF"/>
                </a:highlight>
              </a:rPr>
              <a:t>Test Case Development</a:t>
            </a:r>
            <a:r>
              <a:rPr b="1" lang="en" sz="1700">
                <a:solidFill>
                  <a:srgbClr val="273239"/>
                </a:solidFill>
                <a:highlight>
                  <a:srgbClr val="FFFFFF"/>
                </a:highlight>
              </a:rPr>
              <a:t>: </a:t>
            </a:r>
            <a:r>
              <a:rPr lang="en" sz="1700">
                <a:solidFill>
                  <a:srgbClr val="273239"/>
                </a:solidFill>
                <a:highlight>
                  <a:srgbClr val="FFFFFF"/>
                </a:highlight>
              </a:rPr>
              <a:t>The test case development phase gets started once the test planning phase is completed Test cases. </a:t>
            </a:r>
            <a:r>
              <a:rPr b="1" lang="en" sz="1700">
                <a:solidFill>
                  <a:srgbClr val="273239"/>
                </a:solidFill>
                <a:highlight>
                  <a:srgbClr val="FFFFFF"/>
                </a:highlight>
              </a:rPr>
              <a:t>Documents - Test cases(Excel, GSheet or on Tools)</a:t>
            </a:r>
            <a:br>
              <a:rPr lang="en" sz="1700">
                <a:solidFill>
                  <a:srgbClr val="273239"/>
                </a:solidFill>
                <a:highlight>
                  <a:srgbClr val="FFFFFF"/>
                </a:highlight>
              </a:rPr>
            </a:br>
            <a:r>
              <a:rPr b="1" lang="en" sz="1700">
                <a:solidFill>
                  <a:srgbClr val="9900FF"/>
                </a:solidFill>
                <a:highlight>
                  <a:srgbClr val="FFFFFF"/>
                </a:highlight>
              </a:rPr>
              <a:t>Test Environment Setup</a:t>
            </a:r>
            <a:r>
              <a:rPr b="1" lang="en" sz="1700">
                <a:solidFill>
                  <a:srgbClr val="273239"/>
                </a:solidFill>
                <a:highlight>
                  <a:srgbClr val="FFFFFF"/>
                </a:highlight>
              </a:rPr>
              <a:t>: </a:t>
            </a:r>
            <a:r>
              <a:rPr lang="en" sz="1700">
                <a:solidFill>
                  <a:srgbClr val="273239"/>
                </a:solidFill>
                <a:highlight>
                  <a:srgbClr val="FFFFFF"/>
                </a:highlight>
              </a:rPr>
              <a:t>T</a:t>
            </a:r>
            <a:r>
              <a:rPr lang="en" sz="1700">
                <a:solidFill>
                  <a:srgbClr val="273239"/>
                </a:solidFill>
                <a:highlight>
                  <a:srgbClr val="FFFFFF"/>
                </a:highlight>
              </a:rPr>
              <a:t>est environment decides the conditions on which software is tested.  NA</a:t>
            </a:r>
            <a:br>
              <a:rPr lang="en" sz="1700">
                <a:solidFill>
                  <a:srgbClr val="273239"/>
                </a:solidFill>
                <a:highlight>
                  <a:srgbClr val="FFFFFF"/>
                </a:highlight>
              </a:rPr>
            </a:br>
            <a:r>
              <a:rPr b="1" lang="en" sz="1700">
                <a:solidFill>
                  <a:srgbClr val="9900FF"/>
                </a:solidFill>
                <a:highlight>
                  <a:srgbClr val="FFFFFF"/>
                </a:highlight>
              </a:rPr>
              <a:t>Test Execution</a:t>
            </a:r>
            <a:r>
              <a:rPr b="1" lang="en" sz="1700">
                <a:solidFill>
                  <a:srgbClr val="273239"/>
                </a:solidFill>
                <a:highlight>
                  <a:srgbClr val="FFFFFF"/>
                </a:highlight>
              </a:rPr>
              <a:t>: </a:t>
            </a:r>
            <a:r>
              <a:rPr b="1" lang="en" sz="1700">
                <a:solidFill>
                  <a:srgbClr val="273239"/>
                </a:solidFill>
                <a:highlight>
                  <a:srgbClr val="FFFFFF"/>
                </a:highlight>
              </a:rPr>
              <a:t>Documents - Test Execution Report Bug Report ,  </a:t>
            </a:r>
            <a:br>
              <a:rPr b="1" lang="en" sz="1700">
                <a:solidFill>
                  <a:srgbClr val="273239"/>
                </a:solidFill>
                <a:highlight>
                  <a:srgbClr val="FFFFFF"/>
                </a:highlight>
              </a:rPr>
            </a:br>
            <a:r>
              <a:rPr lang="en" sz="1700">
                <a:solidFill>
                  <a:srgbClr val="273239"/>
                </a:solidFill>
                <a:highlight>
                  <a:srgbClr val="FFFFFF"/>
                </a:highlight>
              </a:rPr>
              <a:t>In this phase testing team start executing test cases based on prepared test cases in the earlier step.</a:t>
            </a:r>
            <a:br>
              <a:rPr lang="en" sz="1700">
                <a:solidFill>
                  <a:srgbClr val="273239"/>
                </a:solidFill>
                <a:highlight>
                  <a:srgbClr val="FFFFFF"/>
                </a:highlight>
              </a:rPr>
            </a:br>
            <a:r>
              <a:rPr b="1" lang="en" sz="1700">
                <a:solidFill>
                  <a:srgbClr val="9900FF"/>
                </a:solidFill>
                <a:highlight>
                  <a:srgbClr val="FFFFFF"/>
                </a:highlight>
              </a:rPr>
              <a:t>Test Closure: Test Report</a:t>
            </a:r>
            <a:br>
              <a:rPr b="1" lang="en" sz="1700">
                <a:solidFill>
                  <a:srgbClr val="273239"/>
                </a:solidFill>
                <a:highlight>
                  <a:srgbClr val="FFFFFF"/>
                </a:highlight>
              </a:rPr>
            </a:br>
            <a:r>
              <a:rPr lang="en" sz="1700">
                <a:solidFill>
                  <a:srgbClr val="273239"/>
                </a:solidFill>
                <a:highlight>
                  <a:srgbClr val="FFFFFF"/>
                </a:highlight>
              </a:rPr>
              <a:t>This is the last stage of STLC in which the process of testing is analyzed.</a:t>
            </a:r>
            <a:endParaRPr sz="1700">
              <a:solidFill>
                <a:srgbClr val="273239"/>
              </a:solidFill>
              <a:highlight>
                <a:srgbClr val="FFFFFF"/>
              </a:high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123"/>
          <p:cNvPicPr preferRelativeResize="0"/>
          <p:nvPr/>
        </p:nvPicPr>
        <p:blipFill>
          <a:blip r:embed="rId3">
            <a:alphaModFix/>
          </a:blip>
          <a:stretch>
            <a:fillRect/>
          </a:stretch>
        </p:blipFill>
        <p:spPr>
          <a:xfrm>
            <a:off x="441037" y="853150"/>
            <a:ext cx="8261927" cy="2877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124"/>
          <p:cNvPicPr preferRelativeResize="0"/>
          <p:nvPr/>
        </p:nvPicPr>
        <p:blipFill rotWithShape="1">
          <a:blip r:embed="rId3">
            <a:alphaModFix/>
          </a:blip>
          <a:srcRect b="5024" l="0" r="0" t="0"/>
          <a:stretch/>
        </p:blipFill>
        <p:spPr>
          <a:xfrm>
            <a:off x="1781150" y="102875"/>
            <a:ext cx="5993625" cy="453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5"/>
          <p:cNvSpPr txBox="1"/>
          <p:nvPr/>
        </p:nvSpPr>
        <p:spPr>
          <a:xfrm>
            <a:off x="291475" y="214325"/>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273239"/>
                </a:solidFill>
                <a:highlight>
                  <a:srgbClr val="FFFFFF"/>
                </a:highlight>
              </a:rPr>
              <a:t>Static Testing</a:t>
            </a:r>
            <a:endParaRPr b="1" sz="2400">
              <a:solidFill>
                <a:srgbClr val="273239"/>
              </a:solidFill>
              <a:highlight>
                <a:srgbClr val="FFFFFF"/>
              </a:highlight>
            </a:endParaRPr>
          </a:p>
        </p:txBody>
      </p:sp>
      <p:sp>
        <p:nvSpPr>
          <p:cNvPr id="781" name="Google Shape;781;p125"/>
          <p:cNvSpPr txBox="1"/>
          <p:nvPr/>
        </p:nvSpPr>
        <p:spPr>
          <a:xfrm>
            <a:off x="445775" y="840100"/>
            <a:ext cx="7843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273239"/>
                </a:solidFill>
                <a:highlight>
                  <a:srgbClr val="FFFFFF"/>
                </a:highlight>
              </a:rPr>
              <a:t>Static Testing</a:t>
            </a:r>
            <a:r>
              <a:rPr lang="en" sz="2000">
                <a:solidFill>
                  <a:srgbClr val="273239"/>
                </a:solidFill>
                <a:highlight>
                  <a:srgbClr val="FFFFFF"/>
                </a:highlight>
              </a:rPr>
              <a:t> is a type of a </a:t>
            </a:r>
            <a:r>
              <a:rPr lang="en" sz="2000" u="sng">
                <a:solidFill>
                  <a:schemeClr val="hlink"/>
                </a:solidFill>
                <a:highlight>
                  <a:srgbClr val="FFFFFF"/>
                </a:highlight>
                <a:hlinkClick r:id="rId3"/>
              </a:rPr>
              <a:t>Software Testing</a:t>
            </a:r>
            <a:r>
              <a:rPr lang="en" sz="2000">
                <a:solidFill>
                  <a:srgbClr val="273239"/>
                </a:solidFill>
                <a:highlight>
                  <a:srgbClr val="FFFFFF"/>
                </a:highlight>
              </a:rPr>
              <a:t> method which is performed to check the defects in software without actually executing the code of the software application. </a:t>
            </a:r>
            <a:endParaRPr sz="2100"/>
          </a:p>
        </p:txBody>
      </p:sp>
      <p:pic>
        <p:nvPicPr>
          <p:cNvPr id="782" name="Google Shape;782;p125"/>
          <p:cNvPicPr preferRelativeResize="0"/>
          <p:nvPr/>
        </p:nvPicPr>
        <p:blipFill>
          <a:blip r:embed="rId4">
            <a:alphaModFix/>
          </a:blip>
          <a:stretch>
            <a:fillRect/>
          </a:stretch>
        </p:blipFill>
        <p:spPr>
          <a:xfrm>
            <a:off x="1215400" y="1869225"/>
            <a:ext cx="5645257" cy="28904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26"/>
          <p:cNvSpPr txBox="1"/>
          <p:nvPr/>
        </p:nvSpPr>
        <p:spPr>
          <a:xfrm>
            <a:off x="291475" y="214325"/>
            <a:ext cx="78438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9900FF"/>
                </a:solidFill>
                <a:highlight>
                  <a:srgbClr val="FFFFFF"/>
                </a:highlight>
              </a:rPr>
              <a:t>Static Testing done with Static Analysis</a:t>
            </a:r>
            <a:endParaRPr b="1" sz="2400">
              <a:solidFill>
                <a:srgbClr val="9900FF"/>
              </a:solidFill>
              <a:highlight>
                <a:srgbClr val="FFFFFF"/>
              </a:highlight>
            </a:endParaRPr>
          </a:p>
        </p:txBody>
      </p:sp>
      <p:sp>
        <p:nvSpPr>
          <p:cNvPr id="788" name="Google Shape;788;p126"/>
          <p:cNvSpPr txBox="1"/>
          <p:nvPr/>
        </p:nvSpPr>
        <p:spPr>
          <a:xfrm>
            <a:off x="445775" y="840100"/>
            <a:ext cx="78438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Static Analysis:</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Static Analysis includes the evaluation of the code quality that is written by developers. Different tools are used to do the analysis of the code and comparison of the same with the standard.</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It also helps in following identification of following defects:</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(a) Unused variables</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(b) Dead code</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(c) Infinite loops</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(d) Variable with undefined value</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(e) Wrong syntax </a:t>
            </a:r>
            <a:endParaRPr sz="2000">
              <a:solidFill>
                <a:srgbClr val="273239"/>
              </a:solidFill>
              <a:highlight>
                <a:srgbClr val="FFFFFF"/>
              </a:highlight>
            </a:endParaRPr>
          </a:p>
          <a:p>
            <a:pPr indent="0" lvl="0" marL="0" rtl="0" algn="l">
              <a:spcBef>
                <a:spcPts val="0"/>
              </a:spcBef>
              <a:spcAft>
                <a:spcPts val="0"/>
              </a:spcAft>
              <a:buNone/>
            </a:pPr>
            <a:r>
              <a:t/>
            </a:r>
            <a:endParaRPr sz="2000">
              <a:solidFill>
                <a:srgbClr val="273239"/>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127"/>
          <p:cNvPicPr preferRelativeResize="0"/>
          <p:nvPr/>
        </p:nvPicPr>
        <p:blipFill>
          <a:blip r:embed="rId3">
            <a:alphaModFix/>
          </a:blip>
          <a:stretch>
            <a:fillRect/>
          </a:stretch>
        </p:blipFill>
        <p:spPr>
          <a:xfrm>
            <a:off x="1078225" y="205350"/>
            <a:ext cx="6354124" cy="43590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highlight>
                  <a:schemeClr val="accent6"/>
                </a:highlight>
              </a:rPr>
              <a:t>Testing Methodologies</a:t>
            </a:r>
            <a:endParaRPr b="1">
              <a:highlight>
                <a:schemeClr val="accent6"/>
              </a:highlight>
            </a:endParaRPr>
          </a:p>
          <a:p>
            <a:pPr indent="0" lvl="0" marL="0" rtl="0" algn="ctr">
              <a:spcBef>
                <a:spcPts val="0"/>
              </a:spcBef>
              <a:spcAft>
                <a:spcPts val="0"/>
              </a:spcAft>
              <a:buClr>
                <a:schemeClr val="dk1"/>
              </a:buClr>
              <a:buSzPts val="1100"/>
              <a:buFont typeface="Arial"/>
              <a:buNone/>
            </a:pPr>
            <a:r>
              <a:rPr lang="en"/>
              <a:t>• White box Testing</a:t>
            </a:r>
            <a:endParaRPr/>
          </a:p>
          <a:p>
            <a:pPr indent="0" lvl="0" marL="0" rtl="0" algn="ctr">
              <a:spcBef>
                <a:spcPts val="0"/>
              </a:spcBef>
              <a:spcAft>
                <a:spcPts val="0"/>
              </a:spcAft>
              <a:buClr>
                <a:schemeClr val="dk1"/>
              </a:buClr>
              <a:buSzPts val="1100"/>
              <a:buFont typeface="Arial"/>
              <a:buNone/>
            </a:pPr>
            <a:r>
              <a:rPr lang="en"/>
              <a:t>• Black box Testing</a:t>
            </a:r>
            <a:endParaRPr/>
          </a:p>
          <a:p>
            <a:pPr indent="0" lvl="0" marL="0" rtl="0" algn="ctr">
              <a:spcBef>
                <a:spcPts val="0"/>
              </a:spcBef>
              <a:spcAft>
                <a:spcPts val="0"/>
              </a:spcAft>
              <a:buClr>
                <a:schemeClr val="dk1"/>
              </a:buClr>
              <a:buSzPts val="1100"/>
              <a:buFont typeface="Arial"/>
              <a:buNone/>
            </a:pPr>
            <a:r>
              <a:rPr lang="en"/>
              <a:t>• Grey box Testing</a:t>
            </a:r>
            <a:endParaRPr/>
          </a:p>
          <a:p>
            <a:pPr indent="0" lvl="0" marL="0" rtl="0" algn="ctr">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129"/>
          <p:cNvPicPr preferRelativeResize="0"/>
          <p:nvPr/>
        </p:nvPicPr>
        <p:blipFill>
          <a:blip r:embed="rId3">
            <a:alphaModFix/>
          </a:blip>
          <a:stretch>
            <a:fillRect/>
          </a:stretch>
        </p:blipFill>
        <p:spPr>
          <a:xfrm>
            <a:off x="1509375" y="481950"/>
            <a:ext cx="5981700" cy="39814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130"/>
          <p:cNvPicPr preferRelativeResize="0"/>
          <p:nvPr/>
        </p:nvPicPr>
        <p:blipFill>
          <a:blip r:embed="rId3">
            <a:alphaModFix/>
          </a:blip>
          <a:stretch>
            <a:fillRect/>
          </a:stretch>
        </p:blipFill>
        <p:spPr>
          <a:xfrm>
            <a:off x="2407525" y="44200"/>
            <a:ext cx="4448326" cy="46626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1"/>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814" name="Google Shape;814;p131"/>
          <p:cNvPicPr preferRelativeResize="0"/>
          <p:nvPr/>
        </p:nvPicPr>
        <p:blipFill>
          <a:blip r:embed="rId3">
            <a:alphaModFix/>
          </a:blip>
          <a:stretch>
            <a:fillRect/>
          </a:stretch>
        </p:blipFill>
        <p:spPr>
          <a:xfrm>
            <a:off x="1444775" y="596775"/>
            <a:ext cx="6254449" cy="342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71650" y="2025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00FF"/>
                </a:solidFill>
                <a:latin typeface="Lato"/>
                <a:ea typeface="Lato"/>
                <a:cs typeface="Lato"/>
                <a:sym typeface="Lato"/>
              </a:rPr>
              <a:t>Software testing is the </a:t>
            </a:r>
            <a:r>
              <a:rPr b="1" lang="en" sz="3000">
                <a:solidFill>
                  <a:srgbClr val="9900FF"/>
                </a:solidFill>
                <a:highlight>
                  <a:schemeClr val="accent6"/>
                </a:highlight>
                <a:latin typeface="Lato"/>
                <a:ea typeface="Lato"/>
                <a:cs typeface="Lato"/>
                <a:sym typeface="Lato"/>
              </a:rPr>
              <a:t>process of evaluating and verifying</a:t>
            </a:r>
            <a:r>
              <a:rPr b="1" lang="en" sz="3000">
                <a:solidFill>
                  <a:srgbClr val="9900FF"/>
                </a:solidFill>
                <a:latin typeface="Lato"/>
                <a:ea typeface="Lato"/>
                <a:cs typeface="Lato"/>
                <a:sym typeface="Lato"/>
              </a:rPr>
              <a:t> that a software product or application does what it is supposed to do.</a:t>
            </a:r>
            <a:endParaRPr b="1" sz="3000">
              <a:solidFill>
                <a:srgbClr val="9900FF"/>
              </a:solidFill>
              <a:latin typeface="Lato"/>
              <a:ea typeface="Lato"/>
              <a:cs typeface="Lato"/>
              <a:sym typeface="Lato"/>
            </a:endParaRPr>
          </a:p>
          <a:p>
            <a:pPr indent="0" lvl="0" marL="0" rtl="0" algn="ctr">
              <a:spcBef>
                <a:spcPts val="0"/>
              </a:spcBef>
              <a:spcAft>
                <a:spcPts val="0"/>
              </a:spcAft>
              <a:buNone/>
            </a:pPr>
            <a:r>
              <a:t/>
            </a:r>
            <a:endParaRPr b="1" sz="3000">
              <a:solidFill>
                <a:srgbClr val="9900FF"/>
              </a:solidFill>
              <a:latin typeface="Lato"/>
              <a:ea typeface="Lato"/>
              <a:cs typeface="Lato"/>
              <a:sym typeface="Lato"/>
            </a:endParaRPr>
          </a:p>
          <a:p>
            <a:pPr indent="0" lvl="0" marL="0" rtl="0" algn="ctr">
              <a:spcBef>
                <a:spcPts val="0"/>
              </a:spcBef>
              <a:spcAft>
                <a:spcPts val="0"/>
              </a:spcAft>
              <a:buNone/>
            </a:pPr>
            <a:r>
              <a:t/>
            </a:r>
            <a:endParaRPr b="1" sz="3000">
              <a:solidFill>
                <a:srgbClr val="9900FF"/>
              </a:solidFill>
              <a:latin typeface="Lato"/>
              <a:ea typeface="Lato"/>
              <a:cs typeface="Lato"/>
              <a:sym typeface="Lato"/>
            </a:endParaRPr>
          </a:p>
          <a:p>
            <a:pPr indent="0" lvl="0" marL="0" rtl="0" algn="ctr">
              <a:spcBef>
                <a:spcPts val="0"/>
              </a:spcBef>
              <a:spcAft>
                <a:spcPts val="0"/>
              </a:spcAft>
              <a:buNone/>
            </a:pPr>
            <a:r>
              <a:rPr b="1" lang="en" sz="3000">
                <a:solidFill>
                  <a:srgbClr val="9900FF"/>
                </a:solidFill>
                <a:highlight>
                  <a:srgbClr val="FFFF00"/>
                </a:highlight>
                <a:latin typeface="Lato"/>
                <a:ea typeface="Lato"/>
                <a:cs typeface="Lato"/>
                <a:sym typeface="Lato"/>
              </a:rPr>
              <a:t>Expect Result ( Requirement) </a:t>
            </a:r>
            <a:br>
              <a:rPr b="1" lang="en" sz="3000">
                <a:solidFill>
                  <a:srgbClr val="9900FF"/>
                </a:solidFill>
                <a:highlight>
                  <a:srgbClr val="FFFF00"/>
                </a:highlight>
                <a:latin typeface="Lato"/>
                <a:ea typeface="Lato"/>
                <a:cs typeface="Lato"/>
                <a:sym typeface="Lato"/>
              </a:rPr>
            </a:br>
            <a:r>
              <a:rPr b="1" lang="en" sz="3000">
                <a:solidFill>
                  <a:srgbClr val="9900FF"/>
                </a:solidFill>
                <a:highlight>
                  <a:srgbClr val="FFFF00"/>
                </a:highlight>
                <a:latin typeface="Lato"/>
                <a:ea typeface="Lato"/>
                <a:cs typeface="Lato"/>
                <a:sym typeface="Lato"/>
              </a:rPr>
              <a:t> = Actual Result ( By doing it / QA)</a:t>
            </a:r>
            <a:r>
              <a:rPr b="1" lang="en" sz="3000">
                <a:solidFill>
                  <a:srgbClr val="9900FF"/>
                </a:solidFill>
                <a:latin typeface="Lato"/>
                <a:ea typeface="Lato"/>
                <a:cs typeface="Lato"/>
                <a:sym typeface="Lato"/>
              </a:rPr>
              <a:t> </a:t>
            </a:r>
            <a:endParaRPr b="1" sz="3000">
              <a:solidFill>
                <a:srgbClr val="9900FF"/>
              </a:solidFill>
              <a:latin typeface="Lato"/>
              <a:ea typeface="Lato"/>
              <a:cs typeface="Lato"/>
              <a:sym typeface="La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2"/>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Unit Testing</a:t>
            </a:r>
            <a:endParaRPr b="1">
              <a:solidFill>
                <a:schemeClr val="lt1"/>
              </a:solidFill>
              <a:highlight>
                <a:srgbClr val="9900FF"/>
              </a:highlight>
            </a:endParaRPr>
          </a:p>
        </p:txBody>
      </p:sp>
      <p:sp>
        <p:nvSpPr>
          <p:cNvPr id="820" name="Google Shape;820;p132"/>
          <p:cNvSpPr txBox="1"/>
          <p:nvPr/>
        </p:nvSpPr>
        <p:spPr>
          <a:xfrm>
            <a:off x="500300" y="1080975"/>
            <a:ext cx="7775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u="sng">
                <a:highlight>
                  <a:schemeClr val="accent6"/>
                </a:highlight>
              </a:rPr>
              <a:t>A unit is a single component</a:t>
            </a:r>
            <a:r>
              <a:rPr lang="en" sz="1800">
                <a:highlight>
                  <a:schemeClr val="accent6"/>
                </a:highlight>
              </a:rPr>
              <a:t> or module of a software.</a:t>
            </a:r>
            <a:endParaRPr sz="1800">
              <a:highlight>
                <a:schemeClr val="accent6"/>
              </a:highlight>
            </a:endParaRPr>
          </a:p>
          <a:p>
            <a:pPr indent="0" lvl="0" marL="0" rtl="0" algn="l">
              <a:spcBef>
                <a:spcPts val="0"/>
              </a:spcBef>
              <a:spcAft>
                <a:spcPts val="0"/>
              </a:spcAft>
              <a:buClr>
                <a:schemeClr val="dk1"/>
              </a:buClr>
              <a:buSzPts val="1100"/>
              <a:buFont typeface="Arial"/>
              <a:buNone/>
            </a:pPr>
            <a:r>
              <a:rPr lang="en" sz="1800">
                <a:highlight>
                  <a:schemeClr val="accent6"/>
                </a:highlight>
              </a:rPr>
              <a:t>Unit testing conducts on a single program or single module.</a:t>
            </a:r>
            <a:endParaRPr sz="1800">
              <a:highlight>
                <a:schemeClr val="accent6"/>
              </a:highlight>
            </a:endParaRPr>
          </a:p>
          <a:p>
            <a:pPr indent="0" lvl="0" marL="0" rtl="0" algn="l">
              <a:spcBef>
                <a:spcPts val="0"/>
              </a:spcBef>
              <a:spcAft>
                <a:spcPts val="0"/>
              </a:spcAft>
              <a:buClr>
                <a:schemeClr val="dk1"/>
              </a:buClr>
              <a:buSzPts val="1100"/>
              <a:buFont typeface="Arial"/>
              <a:buNone/>
            </a:pPr>
            <a:r>
              <a:rPr lang="en" sz="1800">
                <a:highlight>
                  <a:schemeClr val="accent6"/>
                </a:highlight>
              </a:rPr>
              <a:t>Unit Testing is white box testing technique.</a:t>
            </a:r>
            <a:endParaRPr sz="1800">
              <a:highlight>
                <a:schemeClr val="accent6"/>
              </a:highlight>
            </a:endParaRPr>
          </a:p>
          <a:p>
            <a:pPr indent="0" lvl="0" marL="0" rtl="0" algn="l">
              <a:spcBef>
                <a:spcPts val="0"/>
              </a:spcBef>
              <a:spcAft>
                <a:spcPts val="0"/>
              </a:spcAft>
              <a:buClr>
                <a:schemeClr val="dk1"/>
              </a:buClr>
              <a:buSzPts val="1100"/>
              <a:buFont typeface="Arial"/>
              <a:buNone/>
            </a:pPr>
            <a:r>
              <a:rPr b="1" lang="en" sz="1800">
                <a:highlight>
                  <a:schemeClr val="accent6"/>
                </a:highlight>
              </a:rPr>
              <a:t>Conducted by the developers.</a:t>
            </a:r>
            <a:endParaRPr b="1" sz="1800">
              <a:highlight>
                <a:schemeClr val="accent6"/>
              </a:highlight>
            </a:endParaRPr>
          </a:p>
          <a:p>
            <a:pPr indent="0" lvl="0" marL="0" rtl="0" algn="l">
              <a:spcBef>
                <a:spcPts val="0"/>
              </a:spcBef>
              <a:spcAft>
                <a:spcPts val="0"/>
              </a:spcAft>
              <a:buNone/>
            </a:pPr>
            <a:r>
              <a:t/>
            </a:r>
            <a:endParaRPr sz="1800">
              <a:highlight>
                <a:schemeClr val="accent6"/>
              </a:highlight>
            </a:endParaRPr>
          </a:p>
          <a:p>
            <a:pPr indent="0" lvl="0" marL="0" rtl="0" algn="l">
              <a:spcBef>
                <a:spcPts val="0"/>
              </a:spcBef>
              <a:spcAft>
                <a:spcPts val="0"/>
              </a:spcAft>
              <a:buNone/>
            </a:pPr>
            <a:r>
              <a:t/>
            </a:r>
            <a:endParaRPr sz="1800">
              <a:highlight>
                <a:schemeClr val="accent6"/>
              </a:highlight>
            </a:endParaRPr>
          </a:p>
          <a:p>
            <a:pPr indent="0" lvl="0" marL="0" rtl="0" algn="l">
              <a:spcBef>
                <a:spcPts val="0"/>
              </a:spcBef>
              <a:spcAft>
                <a:spcPts val="0"/>
              </a:spcAft>
              <a:buNone/>
            </a:pPr>
            <a:r>
              <a:rPr lang="en" sz="1800">
                <a:highlight>
                  <a:schemeClr val="accent6"/>
                </a:highlight>
              </a:rPr>
              <a:t>Unit testing techniques:</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Basis path testing</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Control structure testing</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Conditional coverage</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Loops Coverage.</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Mutation Testing</a:t>
            </a:r>
            <a:endParaRPr sz="1800">
              <a:highlight>
                <a:schemeClr val="accent6"/>
              </a:highlight>
            </a:endParaRPr>
          </a:p>
          <a:p>
            <a:pPr indent="0" lvl="0" marL="0" rtl="0" algn="l">
              <a:spcBef>
                <a:spcPts val="0"/>
              </a:spcBef>
              <a:spcAft>
                <a:spcPts val="0"/>
              </a:spcAft>
              <a:buClr>
                <a:schemeClr val="dk1"/>
              </a:buClr>
              <a:buSzPts val="1100"/>
              <a:buFont typeface="Arial"/>
              <a:buNone/>
            </a:pPr>
            <a:r>
              <a:t/>
            </a:r>
            <a:endParaRPr sz="1800">
              <a:highlight>
                <a:schemeClr val="accent6"/>
              </a:highlight>
            </a:endParaRPr>
          </a:p>
          <a:p>
            <a:pPr indent="0" lvl="0" marL="0" rtl="0" algn="l">
              <a:spcBef>
                <a:spcPts val="0"/>
              </a:spcBef>
              <a:spcAft>
                <a:spcPts val="0"/>
              </a:spcAft>
              <a:buNone/>
            </a:pPr>
            <a:r>
              <a:t/>
            </a:r>
            <a:endParaRPr sz="1800">
              <a:highlight>
                <a:schemeClr val="accent6"/>
              </a:highlight>
            </a:endParaRPr>
          </a:p>
        </p:txBody>
      </p:sp>
      <p:pic>
        <p:nvPicPr>
          <p:cNvPr id="821" name="Google Shape;821;p132"/>
          <p:cNvPicPr preferRelativeResize="0"/>
          <p:nvPr/>
        </p:nvPicPr>
        <p:blipFill>
          <a:blip r:embed="rId3">
            <a:alphaModFix/>
          </a:blip>
          <a:stretch>
            <a:fillRect/>
          </a:stretch>
        </p:blipFill>
        <p:spPr>
          <a:xfrm>
            <a:off x="4987855" y="1839600"/>
            <a:ext cx="3529474" cy="27645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lt1"/>
                </a:solidFill>
                <a:highlight>
                  <a:srgbClr val="9900FF"/>
                </a:highlight>
                <a:latin typeface="Lato"/>
                <a:ea typeface="Lato"/>
                <a:cs typeface="Lato"/>
                <a:sym typeface="Lato"/>
              </a:rPr>
              <a:t>Unit Testing</a:t>
            </a:r>
            <a:endParaRPr b="1" sz="4000">
              <a:solidFill>
                <a:schemeClr val="lt1"/>
              </a:solidFill>
              <a:highlight>
                <a:srgbClr val="9900FF"/>
              </a:highlight>
              <a:latin typeface="Lato"/>
              <a:ea typeface="Lato"/>
              <a:cs typeface="Lato"/>
              <a:sym typeface="Lato"/>
            </a:endParaRPr>
          </a:p>
        </p:txBody>
      </p:sp>
      <p:sp>
        <p:nvSpPr>
          <p:cNvPr id="827" name="Google Shape;827;p133"/>
          <p:cNvSpPr txBox="1"/>
          <p:nvPr/>
        </p:nvSpPr>
        <p:spPr>
          <a:xfrm>
            <a:off x="517450" y="970325"/>
            <a:ext cx="82953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300"/>
              <a:t>Demo of Web App unit</a:t>
            </a:r>
            <a:endParaRPr sz="2300"/>
          </a:p>
        </p:txBody>
      </p:sp>
      <p:sp>
        <p:nvSpPr>
          <p:cNvPr id="828" name="Google Shape;828;p133"/>
          <p:cNvSpPr txBox="1"/>
          <p:nvPr/>
        </p:nvSpPr>
        <p:spPr>
          <a:xfrm>
            <a:off x="945900" y="1926313"/>
            <a:ext cx="67893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829" name="Google Shape;829;p133"/>
          <p:cNvSpPr txBox="1"/>
          <p:nvPr/>
        </p:nvSpPr>
        <p:spPr>
          <a:xfrm>
            <a:off x="994425" y="1851675"/>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350">
                <a:solidFill>
                  <a:srgbClr val="222222"/>
                </a:solidFill>
                <a:highlight>
                  <a:srgbClr val="FFFFFF"/>
                </a:highlight>
              </a:rPr>
              <a:t>isSumPositive function</a:t>
            </a:r>
            <a:endParaRPr sz="1350">
              <a:solidFill>
                <a:srgbClr val="222222"/>
              </a:solidFill>
              <a:highlight>
                <a:srgbClr val="FFFFFF"/>
              </a:highlight>
            </a:endParaRPr>
          </a:p>
        </p:txBody>
      </p:sp>
      <p:pic>
        <p:nvPicPr>
          <p:cNvPr id="830" name="Google Shape;830;p133"/>
          <p:cNvPicPr preferRelativeResize="0"/>
          <p:nvPr/>
        </p:nvPicPr>
        <p:blipFill>
          <a:blip r:embed="rId3">
            <a:alphaModFix/>
          </a:blip>
          <a:stretch>
            <a:fillRect/>
          </a:stretch>
        </p:blipFill>
        <p:spPr>
          <a:xfrm>
            <a:off x="5455175" y="1129400"/>
            <a:ext cx="3437149" cy="1189325"/>
          </a:xfrm>
          <a:prstGeom prst="rect">
            <a:avLst/>
          </a:prstGeom>
          <a:noFill/>
          <a:ln>
            <a:noFill/>
          </a:ln>
        </p:spPr>
      </p:pic>
      <p:pic>
        <p:nvPicPr>
          <p:cNvPr id="831" name="Google Shape;831;p133"/>
          <p:cNvPicPr preferRelativeResize="0"/>
          <p:nvPr/>
        </p:nvPicPr>
        <p:blipFill>
          <a:blip r:embed="rId4">
            <a:alphaModFix/>
          </a:blip>
          <a:stretch>
            <a:fillRect/>
          </a:stretch>
        </p:blipFill>
        <p:spPr>
          <a:xfrm>
            <a:off x="1125788" y="2194613"/>
            <a:ext cx="6082727" cy="251998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4"/>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Integration Testing</a:t>
            </a:r>
            <a:endParaRPr b="1">
              <a:solidFill>
                <a:schemeClr val="lt1"/>
              </a:solidFill>
              <a:highlight>
                <a:srgbClr val="9900FF"/>
              </a:highlight>
            </a:endParaRPr>
          </a:p>
        </p:txBody>
      </p:sp>
      <p:sp>
        <p:nvSpPr>
          <p:cNvPr id="837" name="Google Shape;837;p134"/>
          <p:cNvSpPr txBox="1"/>
          <p:nvPr/>
        </p:nvSpPr>
        <p:spPr>
          <a:xfrm>
            <a:off x="500300" y="1080975"/>
            <a:ext cx="77754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highlight>
                  <a:schemeClr val="accent6"/>
                </a:highlight>
              </a:rPr>
              <a:t>- Integration testing performed between 2 or more modules.</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 Integration testing focuses on checking </a:t>
            </a:r>
            <a:r>
              <a:rPr b="1" lang="en" sz="1800">
                <a:solidFill>
                  <a:srgbClr val="F7F7F7"/>
                </a:solidFill>
                <a:highlight>
                  <a:srgbClr val="109B32"/>
                </a:highlight>
              </a:rPr>
              <a:t>data communication between multiple</a:t>
            </a:r>
            <a:endParaRPr b="1" sz="1800">
              <a:solidFill>
                <a:srgbClr val="F7F7F7"/>
              </a:solidFill>
              <a:highlight>
                <a:srgbClr val="109B32"/>
              </a:highlight>
            </a:endParaRPr>
          </a:p>
          <a:p>
            <a:pPr indent="-342900" lvl="0" marL="457200" rtl="0" algn="l">
              <a:spcBef>
                <a:spcPts val="0"/>
              </a:spcBef>
              <a:spcAft>
                <a:spcPts val="0"/>
              </a:spcAft>
              <a:buSzPts val="1800"/>
              <a:buChar char="●"/>
            </a:pPr>
            <a:r>
              <a:rPr lang="en" sz="1800">
                <a:highlight>
                  <a:schemeClr val="accent6"/>
                </a:highlight>
              </a:rPr>
              <a:t>modules.</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 Integrated Testing is white box testing technique</a:t>
            </a:r>
            <a:endParaRPr sz="1800">
              <a:highlight>
                <a:schemeClr val="accent6"/>
              </a:highlight>
            </a:endParaRPr>
          </a:p>
          <a:p>
            <a:pPr indent="-342900" lvl="0" marL="457200" rtl="0" algn="l">
              <a:spcBef>
                <a:spcPts val="0"/>
              </a:spcBef>
              <a:spcAft>
                <a:spcPts val="0"/>
              </a:spcAft>
              <a:buSzPts val="1800"/>
              <a:buChar char="●"/>
            </a:pPr>
            <a:r>
              <a:t/>
            </a:r>
            <a:endParaRPr sz="1800">
              <a:highlight>
                <a:schemeClr val="accent6"/>
              </a:highlight>
            </a:endParaRPr>
          </a:p>
        </p:txBody>
      </p:sp>
      <p:pic>
        <p:nvPicPr>
          <p:cNvPr id="838" name="Google Shape;838;p134"/>
          <p:cNvPicPr preferRelativeResize="0"/>
          <p:nvPr/>
        </p:nvPicPr>
        <p:blipFill>
          <a:blip r:embed="rId3">
            <a:alphaModFix/>
          </a:blip>
          <a:stretch>
            <a:fillRect/>
          </a:stretch>
        </p:blipFill>
        <p:spPr>
          <a:xfrm>
            <a:off x="2949588" y="2762400"/>
            <a:ext cx="3622036" cy="19106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5"/>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Integration Testing</a:t>
            </a:r>
            <a:endParaRPr b="1">
              <a:solidFill>
                <a:schemeClr val="lt1"/>
              </a:solidFill>
              <a:highlight>
                <a:srgbClr val="9900FF"/>
              </a:highlight>
            </a:endParaRPr>
          </a:p>
        </p:txBody>
      </p:sp>
      <p:sp>
        <p:nvSpPr>
          <p:cNvPr id="844" name="Google Shape;844;p135"/>
          <p:cNvSpPr txBox="1"/>
          <p:nvPr/>
        </p:nvSpPr>
        <p:spPr>
          <a:xfrm>
            <a:off x="2564450" y="2048775"/>
            <a:ext cx="77754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highlight>
                  <a:schemeClr val="accent6"/>
                </a:highlight>
              </a:rPr>
              <a:t>Incremental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Big Bang Approach</a:t>
            </a:r>
            <a:endParaRPr sz="2400">
              <a:highlight>
                <a:schemeClr val="accent6"/>
              </a:highligh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6"/>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Big Bang Approach </a:t>
            </a:r>
            <a:endParaRPr b="1">
              <a:solidFill>
                <a:schemeClr val="lt1"/>
              </a:solidFill>
              <a:highlight>
                <a:srgbClr val="9900FF"/>
              </a:highlight>
            </a:endParaRPr>
          </a:p>
        </p:txBody>
      </p:sp>
      <p:sp>
        <p:nvSpPr>
          <p:cNvPr id="850" name="Google Shape;850;p136"/>
          <p:cNvSpPr txBox="1"/>
          <p:nvPr/>
        </p:nvSpPr>
        <p:spPr>
          <a:xfrm>
            <a:off x="500300" y="1080975"/>
            <a:ext cx="7775400" cy="923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400">
                <a:highlight>
                  <a:schemeClr val="accent6"/>
                </a:highlight>
              </a:rPr>
              <a:t>All the components or modules are integrated together at once and then tested as a unit.</a:t>
            </a:r>
            <a:endParaRPr sz="2400">
              <a:highlight>
                <a:schemeClr val="accent6"/>
              </a:highlight>
            </a:endParaRPr>
          </a:p>
        </p:txBody>
      </p:sp>
      <p:sp>
        <p:nvSpPr>
          <p:cNvPr id="851" name="Google Shape;851;p136"/>
          <p:cNvSpPr txBox="1"/>
          <p:nvPr/>
        </p:nvSpPr>
        <p:spPr>
          <a:xfrm>
            <a:off x="216575" y="2524375"/>
            <a:ext cx="30000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222222"/>
              </a:buClr>
              <a:buSzPts val="1350"/>
              <a:buChar char="●"/>
            </a:pPr>
            <a:r>
              <a:rPr lang="en" sz="1350">
                <a:solidFill>
                  <a:srgbClr val="222222"/>
                </a:solidFill>
                <a:highlight>
                  <a:srgbClr val="FFFFFF"/>
                </a:highlight>
              </a:rPr>
              <a:t>Convenient for small systems.</a:t>
            </a:r>
            <a:endParaRPr sz="1350">
              <a:solidFill>
                <a:srgbClr val="222222"/>
              </a:solidFill>
              <a:highlight>
                <a:srgbClr val="FFFFFF"/>
              </a:highlight>
            </a:endParaRPr>
          </a:p>
        </p:txBody>
      </p:sp>
      <p:sp>
        <p:nvSpPr>
          <p:cNvPr id="852" name="Google Shape;852;p136"/>
          <p:cNvSpPr txBox="1"/>
          <p:nvPr/>
        </p:nvSpPr>
        <p:spPr>
          <a:xfrm>
            <a:off x="4196025" y="2571750"/>
            <a:ext cx="39543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222222"/>
              </a:buClr>
              <a:buSzPts val="1350"/>
              <a:buChar char="●"/>
            </a:pPr>
            <a:r>
              <a:rPr lang="en" sz="1350">
                <a:solidFill>
                  <a:srgbClr val="222222"/>
                </a:solidFill>
                <a:highlight>
                  <a:srgbClr val="FFFFFF"/>
                </a:highlight>
              </a:rPr>
              <a:t>Since the Integration testing can commence only after “all” the modules are designed,</a:t>
            </a:r>
            <a:r>
              <a:rPr b="1" lang="en" sz="1350">
                <a:solidFill>
                  <a:srgbClr val="222222"/>
                </a:solidFill>
                <a:highlight>
                  <a:srgbClr val="FFFFFF"/>
                </a:highlight>
              </a:rPr>
              <a:t> the testing team will have less time for execution in the testing phase.</a:t>
            </a:r>
            <a:endParaRPr b="1" sz="1350">
              <a:solidFill>
                <a:srgbClr val="222222"/>
              </a:solidFill>
              <a:highlight>
                <a:srgbClr val="FFFFFF"/>
              </a:highlight>
            </a:endParaRPr>
          </a:p>
        </p:txBody>
      </p:sp>
      <p:sp>
        <p:nvSpPr>
          <p:cNvPr id="853" name="Google Shape;853;p136"/>
          <p:cNvSpPr txBox="1"/>
          <p:nvPr/>
        </p:nvSpPr>
        <p:spPr>
          <a:xfrm>
            <a:off x="4541175" y="375297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high-risk critical modules are not isolated and tested on priority.</a:t>
            </a:r>
            <a:endParaRPr/>
          </a:p>
        </p:txBody>
      </p:sp>
      <p:sp>
        <p:nvSpPr>
          <p:cNvPr id="854" name="Google Shape;854;p136"/>
          <p:cNvSpPr txBox="1"/>
          <p:nvPr/>
        </p:nvSpPr>
        <p:spPr>
          <a:xfrm>
            <a:off x="4673175" y="197145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22222"/>
                </a:solidFill>
                <a:highlight>
                  <a:srgbClr val="FFFFFF"/>
                </a:highlight>
              </a:rPr>
              <a:t>some interfaces link to be tested could be missed easily.</a:t>
            </a:r>
            <a:endParaRPr b="1"/>
          </a:p>
        </p:txBody>
      </p:sp>
      <p:sp>
        <p:nvSpPr>
          <p:cNvPr id="855" name="Google Shape;855;p136"/>
          <p:cNvSpPr txBox="1"/>
          <p:nvPr/>
        </p:nvSpPr>
        <p:spPr>
          <a:xfrm>
            <a:off x="690325" y="321470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We might miss data flow between some of the modules.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If you find any defect we can’t understand the root cause of defect</a:t>
            </a:r>
            <a:endParaRPr b="1"/>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37"/>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Incremental Integration Testing</a:t>
            </a:r>
            <a:endParaRPr b="1">
              <a:solidFill>
                <a:schemeClr val="lt1"/>
              </a:solidFill>
              <a:highlight>
                <a:srgbClr val="9900FF"/>
              </a:highlight>
            </a:endParaRPr>
          </a:p>
        </p:txBody>
      </p:sp>
      <p:sp>
        <p:nvSpPr>
          <p:cNvPr id="861" name="Google Shape;861;p137"/>
          <p:cNvSpPr txBox="1"/>
          <p:nvPr/>
        </p:nvSpPr>
        <p:spPr>
          <a:xfrm>
            <a:off x="500300" y="1080975"/>
            <a:ext cx="7775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Testing is done by integrating two or more modules that are logically related to each other and then tested for proper functioning of the application. </a:t>
            </a:r>
            <a:endParaRPr sz="2400">
              <a:highlight>
                <a:schemeClr val="accent6"/>
              </a:highlight>
            </a:endParaRPr>
          </a:p>
          <a:p>
            <a:pPr indent="0" lvl="0" marL="457200" rtl="0" algn="l">
              <a:spcBef>
                <a:spcPts val="0"/>
              </a:spcBef>
              <a:spcAft>
                <a:spcPts val="0"/>
              </a:spcAft>
              <a:buNone/>
            </a:pPr>
            <a:r>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Then the other related modules are integrated incrementally and the process continues until all the logically related modules are integrated and tested successfully.</a:t>
            </a:r>
            <a:endParaRPr sz="2400">
              <a:highlight>
                <a:schemeClr val="accent6"/>
              </a:high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38"/>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Incremental Integration Testing</a:t>
            </a:r>
            <a:endParaRPr b="1">
              <a:solidFill>
                <a:schemeClr val="lt1"/>
              </a:solidFill>
              <a:highlight>
                <a:srgbClr val="9900FF"/>
              </a:highlight>
            </a:endParaRPr>
          </a:p>
        </p:txBody>
      </p:sp>
      <p:pic>
        <p:nvPicPr>
          <p:cNvPr id="867" name="Google Shape;867;p138"/>
          <p:cNvPicPr preferRelativeResize="0"/>
          <p:nvPr/>
        </p:nvPicPr>
        <p:blipFill rotWithShape="1">
          <a:blip r:embed="rId3">
            <a:alphaModFix/>
          </a:blip>
          <a:srcRect b="6384" l="0" r="0" t="0"/>
          <a:stretch/>
        </p:blipFill>
        <p:spPr>
          <a:xfrm>
            <a:off x="626150" y="1164025"/>
            <a:ext cx="4107000" cy="1942375"/>
          </a:xfrm>
          <a:prstGeom prst="rect">
            <a:avLst/>
          </a:prstGeom>
          <a:noFill/>
          <a:ln>
            <a:noFill/>
          </a:ln>
        </p:spPr>
      </p:pic>
      <p:pic>
        <p:nvPicPr>
          <p:cNvPr id="868" name="Google Shape;868;p138"/>
          <p:cNvPicPr preferRelativeResize="0"/>
          <p:nvPr/>
        </p:nvPicPr>
        <p:blipFill rotWithShape="1">
          <a:blip r:embed="rId4">
            <a:alphaModFix/>
          </a:blip>
          <a:srcRect b="5606" l="0" r="0" t="0"/>
          <a:stretch/>
        </p:blipFill>
        <p:spPr>
          <a:xfrm>
            <a:off x="4572000" y="2373100"/>
            <a:ext cx="4085750" cy="20748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39"/>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Incremental Integration Testing</a:t>
            </a:r>
            <a:endParaRPr b="1">
              <a:solidFill>
                <a:schemeClr val="lt1"/>
              </a:solidFill>
              <a:highlight>
                <a:srgbClr val="9900FF"/>
              </a:highlight>
            </a:endParaRPr>
          </a:p>
        </p:txBody>
      </p:sp>
      <p:sp>
        <p:nvSpPr>
          <p:cNvPr id="874" name="Google Shape;874;p139"/>
          <p:cNvSpPr txBox="1"/>
          <p:nvPr/>
        </p:nvSpPr>
        <p:spPr>
          <a:xfrm>
            <a:off x="500300" y="1080975"/>
            <a:ext cx="7775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Testing is done by integrating two or more modules that are logically related to each other and then tested for proper functioning of the application. </a:t>
            </a:r>
            <a:endParaRPr sz="2400">
              <a:highlight>
                <a:schemeClr val="accent6"/>
              </a:highlight>
            </a:endParaRPr>
          </a:p>
          <a:p>
            <a:pPr indent="0" lvl="0" marL="457200" rtl="0" algn="l">
              <a:spcBef>
                <a:spcPts val="0"/>
              </a:spcBef>
              <a:spcAft>
                <a:spcPts val="0"/>
              </a:spcAft>
              <a:buNone/>
            </a:pPr>
            <a:r>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Then the other related modules are integrated incrementally and the process continues until all the logically related modules are integrated and tested successfully.</a:t>
            </a:r>
            <a:endParaRPr sz="2400">
              <a:highlight>
                <a:schemeClr val="accent6"/>
              </a:high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0"/>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Top-down Integration Testing</a:t>
            </a:r>
            <a:endParaRPr b="1">
              <a:solidFill>
                <a:schemeClr val="lt1"/>
              </a:solidFill>
              <a:highlight>
                <a:srgbClr val="9900FF"/>
              </a:highlight>
            </a:endParaRPr>
          </a:p>
        </p:txBody>
      </p:sp>
      <p:sp>
        <p:nvSpPr>
          <p:cNvPr id="880" name="Google Shape;880;p140"/>
          <p:cNvSpPr txBox="1"/>
          <p:nvPr/>
        </p:nvSpPr>
        <p:spPr>
          <a:xfrm>
            <a:off x="500300" y="1080975"/>
            <a:ext cx="77754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highlight>
                  <a:schemeClr val="accent6"/>
                </a:highlight>
              </a:rPr>
              <a:t>We will add the modules incrementally or one by one and test the data flow in similar order as we can see in the below diagram: </a:t>
            </a:r>
            <a:endParaRPr sz="2400">
              <a:highlight>
                <a:schemeClr val="accent6"/>
              </a:highlight>
            </a:endParaRPr>
          </a:p>
        </p:txBody>
      </p:sp>
      <p:pic>
        <p:nvPicPr>
          <p:cNvPr id="881" name="Google Shape;881;p140"/>
          <p:cNvPicPr preferRelativeResize="0"/>
          <p:nvPr/>
        </p:nvPicPr>
        <p:blipFill>
          <a:blip r:embed="rId3">
            <a:alphaModFix/>
          </a:blip>
          <a:stretch>
            <a:fillRect/>
          </a:stretch>
        </p:blipFill>
        <p:spPr>
          <a:xfrm>
            <a:off x="1932300" y="2303025"/>
            <a:ext cx="1713701" cy="2464725"/>
          </a:xfrm>
          <a:prstGeom prst="rect">
            <a:avLst/>
          </a:prstGeom>
          <a:noFill/>
          <a:ln>
            <a:noFill/>
          </a:ln>
        </p:spPr>
      </p:pic>
      <p:pic>
        <p:nvPicPr>
          <p:cNvPr id="882" name="Google Shape;882;p140"/>
          <p:cNvPicPr preferRelativeResize="0"/>
          <p:nvPr/>
        </p:nvPicPr>
        <p:blipFill>
          <a:blip r:embed="rId4">
            <a:alphaModFix/>
          </a:blip>
          <a:stretch>
            <a:fillRect/>
          </a:stretch>
        </p:blipFill>
        <p:spPr>
          <a:xfrm>
            <a:off x="4272126" y="2120300"/>
            <a:ext cx="1799249" cy="24647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1"/>
          <p:cNvSpPr txBox="1"/>
          <p:nvPr>
            <p:ph type="title"/>
          </p:nvPr>
        </p:nvSpPr>
        <p:spPr>
          <a:xfrm>
            <a:off x="412300" y="194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Difference between Stubs and Drivers</a:t>
            </a:r>
            <a:endParaRPr b="1">
              <a:solidFill>
                <a:schemeClr val="lt1"/>
              </a:solidFill>
              <a:highlight>
                <a:srgbClr val="9900FF"/>
              </a:highlight>
            </a:endParaRPr>
          </a:p>
        </p:txBody>
      </p:sp>
      <p:sp>
        <p:nvSpPr>
          <p:cNvPr id="888" name="Google Shape;888;p141"/>
          <p:cNvSpPr txBox="1"/>
          <p:nvPr/>
        </p:nvSpPr>
        <p:spPr>
          <a:xfrm>
            <a:off x="818900" y="1258800"/>
            <a:ext cx="729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a:t>
            </a:r>
            <a:r>
              <a:rPr b="1" lang="en">
                <a:highlight>
                  <a:schemeClr val="accent6"/>
                </a:highlight>
              </a:rPr>
              <a:t>Stubs and Drivers</a:t>
            </a:r>
            <a:r>
              <a:rPr lang="en"/>
              <a:t> are considered as elements which are equivalent to to-do modules that could be replaced if modules are in their developing stage, missing or not developed yet</a:t>
            </a:r>
            <a:endParaRPr/>
          </a:p>
        </p:txBody>
      </p:sp>
      <p:sp>
        <p:nvSpPr>
          <p:cNvPr id="889" name="Google Shape;889;p141"/>
          <p:cNvSpPr txBox="1"/>
          <p:nvPr/>
        </p:nvSpPr>
        <p:spPr>
          <a:xfrm>
            <a:off x="981325" y="2233350"/>
            <a:ext cx="662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Stubs are mainly used in Top-Down integration testing</a:t>
            </a:r>
            <a:r>
              <a:rPr lang="en"/>
              <a:t> while the </a:t>
            </a:r>
            <a:r>
              <a:rPr b="1" lang="en"/>
              <a:t>Drivers are used in Bottom-up integration testing,</a:t>
            </a:r>
            <a:r>
              <a:rPr lang="en"/>
              <a:t> thus increasing the efficiency of testing process.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71650" y="2025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00FF"/>
                </a:solidFill>
                <a:latin typeface="Lato"/>
                <a:ea typeface="Lato"/>
                <a:cs typeface="Lato"/>
                <a:sym typeface="Lato"/>
              </a:rPr>
              <a:t>Software Testing is a part of software development process.</a:t>
            </a:r>
            <a:endParaRPr b="1" sz="3000">
              <a:solidFill>
                <a:srgbClr val="9900FF"/>
              </a:solidFill>
              <a:latin typeface="Lato"/>
              <a:ea typeface="Lato"/>
              <a:cs typeface="Lato"/>
              <a:sym typeface="La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42"/>
          <p:cNvSpPr txBox="1"/>
          <p:nvPr>
            <p:ph type="title"/>
          </p:nvPr>
        </p:nvSpPr>
        <p:spPr>
          <a:xfrm>
            <a:off x="412300" y="194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Difference between Stubs and Drivers</a:t>
            </a:r>
            <a:endParaRPr b="1">
              <a:solidFill>
                <a:schemeClr val="lt1"/>
              </a:solidFill>
              <a:highlight>
                <a:srgbClr val="9900FF"/>
              </a:highlight>
            </a:endParaRPr>
          </a:p>
        </p:txBody>
      </p:sp>
      <p:sp>
        <p:nvSpPr>
          <p:cNvPr id="895" name="Google Shape;895;p142"/>
          <p:cNvSpPr txBox="1"/>
          <p:nvPr/>
        </p:nvSpPr>
        <p:spPr>
          <a:xfrm>
            <a:off x="554950" y="116407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Module-A : Login page website, </a:t>
            </a:r>
            <a:endParaRPr/>
          </a:p>
          <a:p>
            <a:pPr indent="0" lvl="0" marL="0" rtl="0" algn="l">
              <a:spcBef>
                <a:spcPts val="0"/>
              </a:spcBef>
              <a:spcAft>
                <a:spcPts val="0"/>
              </a:spcAft>
              <a:buNone/>
            </a:pPr>
            <a:r>
              <a:rPr lang="en"/>
              <a:t>Module-B : Home page of the website </a:t>
            </a:r>
            <a:endParaRPr/>
          </a:p>
          <a:p>
            <a:pPr indent="0" lvl="0" marL="0" rtl="0" algn="l">
              <a:spcBef>
                <a:spcPts val="0"/>
              </a:spcBef>
              <a:spcAft>
                <a:spcPts val="0"/>
              </a:spcAft>
              <a:buNone/>
            </a:pPr>
            <a:r>
              <a:rPr lang="en"/>
              <a:t>Module-C : Profile setting </a:t>
            </a:r>
            <a:endParaRPr/>
          </a:p>
          <a:p>
            <a:pPr indent="0" lvl="0" marL="0" rtl="0" algn="l">
              <a:spcBef>
                <a:spcPts val="0"/>
              </a:spcBef>
              <a:spcAft>
                <a:spcPts val="0"/>
              </a:spcAft>
              <a:buNone/>
            </a:pPr>
            <a:r>
              <a:rPr lang="en"/>
              <a:t>Module-D : Sign-out page</a:t>
            </a:r>
            <a:endParaRPr/>
          </a:p>
        </p:txBody>
      </p:sp>
      <p:sp>
        <p:nvSpPr>
          <p:cNvPr id="896" name="Google Shape;896;p142"/>
          <p:cNvSpPr txBox="1"/>
          <p:nvPr/>
        </p:nvSpPr>
        <p:spPr>
          <a:xfrm>
            <a:off x="3268825" y="1294200"/>
            <a:ext cx="5481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Assume Module-A is developed.</a:t>
            </a:r>
            <a:r>
              <a:rPr lang="en"/>
              <a:t> As soon as it’s developed, it undergoes testing, but it requires Module-B, which isn’t developed yet. So in this case,</a:t>
            </a:r>
            <a:r>
              <a:rPr lang="en">
                <a:highlight>
                  <a:schemeClr val="accent6"/>
                </a:highlight>
              </a:rPr>
              <a:t> we can use the Stubs or Drivers that simulate all features and functionality that might be shown by actual Module-B.</a:t>
            </a:r>
            <a:r>
              <a:rPr lang="en"/>
              <a:t> So, </a:t>
            </a:r>
            <a:r>
              <a:rPr lang="en">
                <a:highlight>
                  <a:srgbClr val="FFFF00"/>
                </a:highlight>
              </a:rPr>
              <a:t>we can conclude that Stubs and drivers are used to fulfill the necessity of unavailable modules.</a:t>
            </a:r>
            <a:endParaRPr>
              <a:highlight>
                <a:srgbClr val="FFFF00"/>
              </a:highlight>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3"/>
          <p:cNvSpPr txBox="1"/>
          <p:nvPr>
            <p:ph type="title"/>
          </p:nvPr>
        </p:nvSpPr>
        <p:spPr>
          <a:xfrm>
            <a:off x="412300" y="194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Difference between Stubs and Drivers</a:t>
            </a:r>
            <a:endParaRPr b="1">
              <a:solidFill>
                <a:schemeClr val="lt1"/>
              </a:solidFill>
              <a:highlight>
                <a:srgbClr val="9900FF"/>
              </a:highlight>
            </a:endParaRPr>
          </a:p>
        </p:txBody>
      </p:sp>
      <p:graphicFrame>
        <p:nvGraphicFramePr>
          <p:cNvPr id="902" name="Google Shape;902;p143"/>
          <p:cNvGraphicFramePr/>
          <p:nvPr/>
        </p:nvGraphicFramePr>
        <p:xfrm>
          <a:off x="1519500" y="1036325"/>
          <a:ext cx="3000000" cy="3000000"/>
        </p:xfrm>
        <a:graphic>
          <a:graphicData uri="http://schemas.openxmlformats.org/drawingml/2006/table">
            <a:tbl>
              <a:tblPr>
                <a:solidFill>
                  <a:srgbClr val="131417"/>
                </a:solidFill>
                <a:tableStyleId>{3ADCD289-8B50-40B3-9BF5-409F843D28B0}</a:tableStyleId>
              </a:tblPr>
              <a:tblGrid>
                <a:gridCol w="753050"/>
                <a:gridCol w="2413500"/>
                <a:gridCol w="2406800"/>
              </a:tblGrid>
              <a:tr h="607700">
                <a:tc>
                  <a:txBody>
                    <a:bodyPr/>
                    <a:lstStyle/>
                    <a:p>
                      <a:pPr indent="0" lvl="0" marL="0" rtl="0" algn="l">
                        <a:lnSpc>
                          <a:spcPct val="115000"/>
                        </a:lnSpc>
                        <a:spcBef>
                          <a:spcPts val="0"/>
                        </a:spcBef>
                        <a:spcAft>
                          <a:spcPts val="0"/>
                        </a:spcAft>
                        <a:buNone/>
                      </a:pPr>
                      <a:r>
                        <a:rPr lang="en">
                          <a:solidFill>
                            <a:srgbClr val="FFFFFF"/>
                          </a:solidFill>
                          <a:highlight>
                            <a:srgbClr val="131417"/>
                          </a:highlight>
                        </a:rPr>
                        <a:t>S.No.</a:t>
                      </a:r>
                      <a:endParaRPr>
                        <a:solidFill>
                          <a:srgbClr val="FFFFFF"/>
                        </a:solidFill>
                        <a:highlight>
                          <a:srgbClr val="131417"/>
                        </a:highlight>
                      </a:endParaRPr>
                    </a:p>
                  </a:txBody>
                  <a:tcPr marT="95250" marB="95250" marR="95250" marL="95250" anchor="ctr"/>
                </a:tc>
                <a:tc>
                  <a:txBody>
                    <a:bodyPr/>
                    <a:lstStyle/>
                    <a:p>
                      <a:pPr indent="0" lvl="0" marL="0" rtl="0" algn="l">
                        <a:lnSpc>
                          <a:spcPct val="115000"/>
                        </a:lnSpc>
                        <a:spcBef>
                          <a:spcPts val="0"/>
                        </a:spcBef>
                        <a:spcAft>
                          <a:spcPts val="0"/>
                        </a:spcAft>
                        <a:buNone/>
                      </a:pPr>
                      <a:r>
                        <a:rPr lang="en">
                          <a:solidFill>
                            <a:srgbClr val="FFFFFF"/>
                          </a:solidFill>
                          <a:highlight>
                            <a:srgbClr val="131417"/>
                          </a:highlight>
                        </a:rPr>
                        <a:t>Stubs</a:t>
                      </a:r>
                      <a:endParaRPr>
                        <a:solidFill>
                          <a:srgbClr val="FFFFFF"/>
                        </a:solidFill>
                        <a:highlight>
                          <a:srgbClr val="131417"/>
                        </a:highlight>
                      </a:endParaRPr>
                    </a:p>
                  </a:txBody>
                  <a:tcPr marT="95250" marB="95250" marR="95250" marL="95250" anchor="ctr"/>
                </a:tc>
                <a:tc>
                  <a:txBody>
                    <a:bodyPr/>
                    <a:lstStyle/>
                    <a:p>
                      <a:pPr indent="0" lvl="0" marL="0" rtl="0" algn="l">
                        <a:lnSpc>
                          <a:spcPct val="115000"/>
                        </a:lnSpc>
                        <a:spcBef>
                          <a:spcPts val="0"/>
                        </a:spcBef>
                        <a:spcAft>
                          <a:spcPts val="0"/>
                        </a:spcAft>
                        <a:buNone/>
                      </a:pPr>
                      <a:r>
                        <a:rPr lang="en">
                          <a:solidFill>
                            <a:srgbClr val="FFFFFF"/>
                          </a:solidFill>
                          <a:highlight>
                            <a:srgbClr val="131417"/>
                          </a:highlight>
                        </a:rPr>
                        <a:t>Drivers</a:t>
                      </a:r>
                      <a:endParaRPr>
                        <a:solidFill>
                          <a:srgbClr val="FFFFFF"/>
                        </a:solidFill>
                        <a:highlight>
                          <a:srgbClr val="131417"/>
                        </a:highlight>
                      </a:endParaRPr>
                    </a:p>
                  </a:txBody>
                  <a:tcPr marT="95250" marB="95250" marR="95250" marL="95250" anchor="ctr"/>
                </a:tc>
              </a:tr>
              <a:tr h="624575">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1.</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Stubs are used in Top-Down Integration Testing.</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Drivers are used in Bottom-Up Integration Testing.</a:t>
                      </a:r>
                      <a:endParaRPr sz="1250">
                        <a:solidFill>
                          <a:srgbClr val="FFFFFF"/>
                        </a:solidFill>
                        <a:highlight>
                          <a:srgbClr val="131417"/>
                        </a:highlight>
                      </a:endParaRPr>
                    </a:p>
                  </a:txBody>
                  <a:tcPr marT="133350" marB="133350" marR="95250" marL="95250" anchor="ctr"/>
                </a:tc>
              </a:tr>
              <a:tr h="818700">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2.</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Stubs are basically known as a “called programs” and are used in the Top-down integration testing.</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While, drivers are the “calling program” and are used in bottom-up integration testing.</a:t>
                      </a:r>
                      <a:endParaRPr sz="1250">
                        <a:solidFill>
                          <a:srgbClr val="FFFFFF"/>
                        </a:solidFill>
                        <a:highlight>
                          <a:srgbClr val="131417"/>
                        </a:highlight>
                      </a:endParaRPr>
                    </a:p>
                  </a:txBody>
                  <a:tcPr marT="133350" marB="133350" marR="95250" marL="95250" anchor="ctr"/>
                </a:tc>
              </a:tr>
              <a:tr h="818700">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3.</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Stubs are similar to the modules of the software, that are under development process.</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While drivers are used to invoking the component that needs to be tested.</a:t>
                      </a:r>
                      <a:endParaRPr sz="1250">
                        <a:solidFill>
                          <a:srgbClr val="FFFFFF"/>
                        </a:solidFill>
                        <a:highlight>
                          <a:srgbClr val="131417"/>
                        </a:highlight>
                      </a:endParaRPr>
                    </a:p>
                  </a:txBody>
                  <a:tcPr marT="133350" marB="133350" marR="95250" marL="95250" anchor="ct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4"/>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Top-down Integration Testing</a:t>
            </a:r>
            <a:endParaRPr b="1">
              <a:solidFill>
                <a:schemeClr val="lt1"/>
              </a:solidFill>
              <a:highlight>
                <a:srgbClr val="9900FF"/>
              </a:highlight>
            </a:endParaRPr>
          </a:p>
        </p:txBody>
      </p:sp>
      <p:sp>
        <p:nvSpPr>
          <p:cNvPr id="908" name="Google Shape;908;p144"/>
          <p:cNvSpPr txBox="1"/>
          <p:nvPr/>
        </p:nvSpPr>
        <p:spPr>
          <a:xfrm>
            <a:off x="500300" y="1080975"/>
            <a:ext cx="77754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highlight>
                  <a:schemeClr val="accent6"/>
                </a:highlight>
              </a:rPr>
              <a:t>To detect the significant design flaws and fix them early because required modules are tested first.</a:t>
            </a:r>
            <a:endParaRPr sz="2400">
              <a:highlight>
                <a:schemeClr val="accent6"/>
              </a:highlight>
            </a:endParaRPr>
          </a:p>
        </p:txBody>
      </p:sp>
      <p:pic>
        <p:nvPicPr>
          <p:cNvPr id="909" name="Google Shape;909;p144"/>
          <p:cNvPicPr preferRelativeResize="0"/>
          <p:nvPr/>
        </p:nvPicPr>
        <p:blipFill>
          <a:blip r:embed="rId3">
            <a:alphaModFix/>
          </a:blip>
          <a:stretch>
            <a:fillRect/>
          </a:stretch>
        </p:blipFill>
        <p:spPr>
          <a:xfrm>
            <a:off x="2187651" y="2093250"/>
            <a:ext cx="1799249" cy="2464725"/>
          </a:xfrm>
          <a:prstGeom prst="rect">
            <a:avLst/>
          </a:prstGeom>
          <a:noFill/>
          <a:ln>
            <a:noFill/>
          </a:ln>
        </p:spPr>
      </p:pic>
      <p:sp>
        <p:nvSpPr>
          <p:cNvPr id="910" name="Google Shape;910;p144"/>
          <p:cNvSpPr txBox="1"/>
          <p:nvPr/>
        </p:nvSpPr>
        <p:spPr>
          <a:xfrm>
            <a:off x="5129950" y="2321325"/>
            <a:ext cx="30000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222222"/>
              </a:buClr>
              <a:buSzPts val="1350"/>
              <a:buChar char="●"/>
            </a:pPr>
            <a:r>
              <a:rPr lang="en" sz="1350">
                <a:solidFill>
                  <a:srgbClr val="222222"/>
                </a:solidFill>
                <a:highlight>
                  <a:srgbClr val="FFFFFF"/>
                </a:highlight>
              </a:rPr>
              <a:t>Critical Modules are tested on priority; major design flaws could be found and fixed first.</a:t>
            </a:r>
            <a:endParaRPr sz="1350">
              <a:solidFill>
                <a:srgbClr val="222222"/>
              </a:solidFill>
              <a:highlight>
                <a:srgbClr val="FFFFFF"/>
              </a:highligh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45"/>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Bottom Up Integration Testing</a:t>
            </a:r>
            <a:endParaRPr b="1">
              <a:solidFill>
                <a:schemeClr val="lt1"/>
              </a:solidFill>
              <a:highlight>
                <a:srgbClr val="9900FF"/>
              </a:highlight>
            </a:endParaRPr>
          </a:p>
        </p:txBody>
      </p:sp>
      <p:sp>
        <p:nvSpPr>
          <p:cNvPr id="916" name="Google Shape;916;p145"/>
          <p:cNvSpPr txBox="1"/>
          <p:nvPr/>
        </p:nvSpPr>
        <p:spPr>
          <a:xfrm>
            <a:off x="500300" y="1080975"/>
            <a:ext cx="77754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highlight>
                  <a:schemeClr val="accent6"/>
                </a:highlight>
              </a:rPr>
              <a:t> Low lower-level modules are tested with higher-level modules until all the modules have been tested successfully.</a:t>
            </a:r>
            <a:endParaRPr sz="2400">
              <a:highlight>
                <a:schemeClr val="accent6"/>
              </a:highlight>
            </a:endParaRPr>
          </a:p>
        </p:txBody>
      </p:sp>
      <p:pic>
        <p:nvPicPr>
          <p:cNvPr id="917" name="Google Shape;917;p145"/>
          <p:cNvPicPr preferRelativeResize="0"/>
          <p:nvPr/>
        </p:nvPicPr>
        <p:blipFill>
          <a:blip r:embed="rId3">
            <a:alphaModFix/>
          </a:blip>
          <a:stretch>
            <a:fillRect/>
          </a:stretch>
        </p:blipFill>
        <p:spPr>
          <a:xfrm>
            <a:off x="3790450" y="2010625"/>
            <a:ext cx="1698200" cy="2582975"/>
          </a:xfrm>
          <a:prstGeom prst="rect">
            <a:avLst/>
          </a:prstGeom>
          <a:noFill/>
          <a:ln>
            <a:noFill/>
          </a:ln>
        </p:spPr>
      </p:pic>
      <p:pic>
        <p:nvPicPr>
          <p:cNvPr id="918" name="Google Shape;918;p145"/>
          <p:cNvPicPr preferRelativeResize="0"/>
          <p:nvPr/>
        </p:nvPicPr>
        <p:blipFill>
          <a:blip r:embed="rId4">
            <a:alphaModFix/>
          </a:blip>
          <a:stretch>
            <a:fillRect/>
          </a:stretch>
        </p:blipFill>
        <p:spPr>
          <a:xfrm>
            <a:off x="890075" y="2373975"/>
            <a:ext cx="1758416" cy="2266950"/>
          </a:xfrm>
          <a:prstGeom prst="rect">
            <a:avLst/>
          </a:prstGeom>
          <a:noFill/>
          <a:ln>
            <a:noFill/>
          </a:ln>
        </p:spPr>
      </p:pic>
      <p:sp>
        <p:nvSpPr>
          <p:cNvPr id="919" name="Google Shape;919;p145"/>
          <p:cNvSpPr txBox="1"/>
          <p:nvPr/>
        </p:nvSpPr>
        <p:spPr>
          <a:xfrm>
            <a:off x="5854125" y="2754475"/>
            <a:ext cx="30000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222222"/>
              </a:buClr>
              <a:buSzPts val="1350"/>
              <a:buChar char="●"/>
            </a:pPr>
            <a:r>
              <a:rPr lang="en" sz="1350">
                <a:solidFill>
                  <a:srgbClr val="222222"/>
                </a:solidFill>
                <a:highlight>
                  <a:srgbClr val="FFFFFF"/>
                </a:highlight>
              </a:rPr>
              <a:t>Critical modules (at the top level of software architecture) which control the flow of application are tested last and may be prone to defects.</a:t>
            </a:r>
            <a:endParaRPr sz="1350">
              <a:solidFill>
                <a:srgbClr val="222222"/>
              </a:solidFill>
              <a:highlight>
                <a:srgbClr val="FFFFFF"/>
              </a:high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graphicFrame>
        <p:nvGraphicFramePr>
          <p:cNvPr id="924" name="Google Shape;924;p146"/>
          <p:cNvGraphicFramePr/>
          <p:nvPr/>
        </p:nvGraphicFramePr>
        <p:xfrm>
          <a:off x="152400" y="152400"/>
          <a:ext cx="3000000" cy="3000000"/>
        </p:xfrm>
        <a:graphic>
          <a:graphicData uri="http://schemas.openxmlformats.org/drawingml/2006/table">
            <a:tbl>
              <a:tblPr>
                <a:solidFill>
                  <a:srgbClr val="FFFFFF"/>
                </a:solidFill>
                <a:tableStyleId>{3ADCD289-8B50-40B3-9BF5-409F843D28B0}</a:tableStyleId>
              </a:tblPr>
              <a:tblGrid>
                <a:gridCol w="598200"/>
                <a:gridCol w="1132975"/>
                <a:gridCol w="3625500"/>
                <a:gridCol w="3353575"/>
              </a:tblGrid>
              <a:tr h="804450">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S.NO.</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Comparison Basis</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Top-Down Integration Testing</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Bottom-up Integration Testing</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r>
              <a:tr h="12848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1.</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Definition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We will add the modules incrementally or one by one and test the data flow in similar order.</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lower-level modules are tested with higher-level modules until all the modules have been tested successfully.</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r h="12848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2.</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Executed 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top-down integration testing approach will be executed on the Structure or procedure-oriented programming languages.</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bottom-up integration testing approach will be executed on Object-oriented programming languages.</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r h="9161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3.</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Observation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In the top-down approach, the observation of test output is more complicated.</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In the bottom-up approach, the observation of test output is more accessible.</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aphicFrame>
        <p:nvGraphicFramePr>
          <p:cNvPr id="929" name="Google Shape;929;p147"/>
          <p:cNvGraphicFramePr/>
          <p:nvPr/>
        </p:nvGraphicFramePr>
        <p:xfrm>
          <a:off x="703975" y="152400"/>
          <a:ext cx="3000000" cy="3000000"/>
        </p:xfrm>
        <a:graphic>
          <a:graphicData uri="http://schemas.openxmlformats.org/drawingml/2006/table">
            <a:tbl>
              <a:tblPr>
                <a:solidFill>
                  <a:srgbClr val="FFFFFF"/>
                </a:solidFill>
                <a:tableStyleId>{3ADCD289-8B50-40B3-9BF5-409F843D28B0}</a:tableStyleId>
              </a:tblPr>
              <a:tblGrid>
                <a:gridCol w="541025"/>
                <a:gridCol w="1024700"/>
                <a:gridCol w="3279025"/>
                <a:gridCol w="3033075"/>
              </a:tblGrid>
              <a:tr h="804450">
                <a:tc>
                  <a:txBody>
                    <a:bodyPr/>
                    <a:lstStyle/>
                    <a:p>
                      <a:pPr indent="0" lvl="0" marL="0" rtl="0" algn="l">
                        <a:spcBef>
                          <a:spcPts val="0"/>
                        </a:spcBef>
                        <a:spcAft>
                          <a:spcPts val="0"/>
                        </a:spcAft>
                        <a:buNone/>
                      </a:pPr>
                      <a:r>
                        <a:t/>
                      </a:r>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spcBef>
                          <a:spcPts val="0"/>
                        </a:spcBef>
                        <a:spcAft>
                          <a:spcPts val="0"/>
                        </a:spcAft>
                        <a:buNone/>
                      </a:pPr>
                      <a:r>
                        <a:t/>
                      </a:r>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Top-Down Integration Testing</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Bottom-up Integration Testing</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r>
              <a:tr h="12848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1.</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Definition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We will add the modules incrementally or one by one and test the data flow in similar order.</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lower-level modules are tested with higher-level modules until all the modules have been tested successfully.</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r h="12848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2.</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Executed 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top-down integration testing approach will be executed on the Structure or procedure-oriented programming languages.</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bottom-up integration testing approach will be executed on Object-oriented programming languages.</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r h="9161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3.</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Observation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In the top-down approach, the observation of test output is more complicated.</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In the bottom-up approach, the observation of test output is more accessible.</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bl>
          </a:graphicData>
        </a:graphic>
      </p:graphicFrame>
      <p:pic>
        <p:nvPicPr>
          <p:cNvPr id="930" name="Google Shape;930;p147"/>
          <p:cNvPicPr preferRelativeResize="0"/>
          <p:nvPr/>
        </p:nvPicPr>
        <p:blipFill rotWithShape="1">
          <a:blip r:embed="rId3">
            <a:alphaModFix/>
          </a:blip>
          <a:srcRect b="0" l="6838" r="0" t="0"/>
          <a:stretch/>
        </p:blipFill>
        <p:spPr>
          <a:xfrm>
            <a:off x="612550" y="510075"/>
            <a:ext cx="8149003" cy="424837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48"/>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System</a:t>
            </a:r>
            <a:r>
              <a:rPr b="1" lang="en">
                <a:solidFill>
                  <a:schemeClr val="lt1"/>
                </a:solidFill>
                <a:highlight>
                  <a:srgbClr val="9900FF"/>
                </a:highlight>
              </a:rPr>
              <a:t> Testing</a:t>
            </a:r>
            <a:endParaRPr b="1">
              <a:solidFill>
                <a:schemeClr val="lt1"/>
              </a:solidFill>
              <a:highlight>
                <a:srgbClr val="9900FF"/>
              </a:highlight>
            </a:endParaRPr>
          </a:p>
        </p:txBody>
      </p:sp>
      <p:sp>
        <p:nvSpPr>
          <p:cNvPr id="936" name="Google Shape;936;p148"/>
          <p:cNvSpPr txBox="1"/>
          <p:nvPr/>
        </p:nvSpPr>
        <p:spPr>
          <a:xfrm>
            <a:off x="500300" y="1080975"/>
            <a:ext cx="7775400" cy="3848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F0000"/>
              </a:buClr>
              <a:buSzPts val="1700"/>
              <a:buChar char="●"/>
            </a:pPr>
            <a:r>
              <a:rPr b="1" lang="en" sz="1700">
                <a:solidFill>
                  <a:srgbClr val="FF0000"/>
                </a:solidFill>
                <a:highlight>
                  <a:schemeClr val="accent6"/>
                </a:highlight>
              </a:rPr>
              <a:t>Testing over all functionality of the application with respective client</a:t>
            </a:r>
            <a:endParaRPr b="1" sz="1700">
              <a:solidFill>
                <a:srgbClr val="FF0000"/>
              </a:solidFill>
              <a:highlight>
                <a:schemeClr val="accent6"/>
              </a:highlight>
            </a:endParaRPr>
          </a:p>
          <a:p>
            <a:pPr indent="-336550" lvl="0" marL="457200" rtl="0" algn="l">
              <a:spcBef>
                <a:spcPts val="0"/>
              </a:spcBef>
              <a:spcAft>
                <a:spcPts val="0"/>
              </a:spcAft>
              <a:buClr>
                <a:srgbClr val="FF0000"/>
              </a:buClr>
              <a:buSzPts val="1700"/>
              <a:buChar char="●"/>
            </a:pPr>
            <a:r>
              <a:rPr b="1" lang="en" sz="1700">
                <a:solidFill>
                  <a:srgbClr val="FF0000"/>
                </a:solidFill>
                <a:highlight>
                  <a:schemeClr val="accent6"/>
                </a:highlight>
              </a:rPr>
              <a:t>requirements.</a:t>
            </a:r>
            <a:endParaRPr b="1" sz="1700">
              <a:solidFill>
                <a:srgbClr val="FF0000"/>
              </a:solidFill>
              <a:highlight>
                <a:schemeClr val="accent6"/>
              </a:highlight>
            </a:endParaRPr>
          </a:p>
          <a:p>
            <a:pPr indent="-336550" lvl="0" marL="457200" rtl="0" algn="l">
              <a:spcBef>
                <a:spcPts val="0"/>
              </a:spcBef>
              <a:spcAft>
                <a:spcPts val="0"/>
              </a:spcAft>
              <a:buSzPts val="1700"/>
              <a:buChar char="●"/>
            </a:pPr>
            <a:r>
              <a:rPr lang="en" sz="1700">
                <a:highlight>
                  <a:schemeClr val="accent6"/>
                </a:highlight>
              </a:rPr>
              <a:t>It is a black box testing technique.</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This testing is conducted by testing team.</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After completion of component and integration level testing’s we start System testing.</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Before conducting system testing we should know the </a:t>
            </a:r>
            <a:r>
              <a:rPr b="1" lang="en" sz="1700">
                <a:highlight>
                  <a:srgbClr val="FF0000"/>
                </a:highlight>
              </a:rPr>
              <a:t>customer requirements.</a:t>
            </a:r>
            <a:endParaRPr b="1" sz="1700">
              <a:highlight>
                <a:srgbClr val="FF0000"/>
              </a:highlight>
            </a:endParaRPr>
          </a:p>
          <a:p>
            <a:pPr indent="-336550" lvl="0" marL="457200" rtl="0" algn="l">
              <a:spcBef>
                <a:spcPts val="0"/>
              </a:spcBef>
              <a:spcAft>
                <a:spcPts val="0"/>
              </a:spcAft>
              <a:buSzPts val="1700"/>
              <a:buChar char="●"/>
            </a:pPr>
            <a:r>
              <a:rPr lang="en" sz="1700">
                <a:highlight>
                  <a:schemeClr val="accent6"/>
                </a:highlight>
              </a:rPr>
              <a:t>System Testing focus on.</a:t>
            </a:r>
            <a:endParaRPr sz="1700">
              <a:highlight>
                <a:schemeClr val="accent6"/>
              </a:highlight>
            </a:endParaRPr>
          </a:p>
          <a:p>
            <a:pPr indent="-336550" lvl="1" marL="914400" rtl="0" algn="l">
              <a:spcBef>
                <a:spcPts val="0"/>
              </a:spcBef>
              <a:spcAft>
                <a:spcPts val="0"/>
              </a:spcAft>
              <a:buSzPts val="1700"/>
              <a:buChar char="○"/>
            </a:pPr>
            <a:r>
              <a:rPr lang="en" sz="1700">
                <a:highlight>
                  <a:schemeClr val="accent6"/>
                </a:highlight>
              </a:rPr>
              <a:t>User Interface Testing (GUI)</a:t>
            </a:r>
            <a:endParaRPr sz="1700">
              <a:highlight>
                <a:schemeClr val="accent6"/>
              </a:highlight>
            </a:endParaRPr>
          </a:p>
          <a:p>
            <a:pPr indent="-336550" lvl="1" marL="914400" rtl="0" algn="l">
              <a:spcBef>
                <a:spcPts val="0"/>
              </a:spcBef>
              <a:spcAft>
                <a:spcPts val="0"/>
              </a:spcAft>
              <a:buSzPts val="1700"/>
              <a:buChar char="○"/>
            </a:pPr>
            <a:r>
              <a:rPr lang="en" sz="1700">
                <a:highlight>
                  <a:schemeClr val="accent6"/>
                </a:highlight>
              </a:rPr>
              <a:t>Functional Testing</a:t>
            </a:r>
            <a:endParaRPr sz="1700">
              <a:highlight>
                <a:schemeClr val="accent6"/>
              </a:highlight>
            </a:endParaRPr>
          </a:p>
          <a:p>
            <a:pPr indent="-336550" lvl="1" marL="914400" rtl="0" algn="l">
              <a:spcBef>
                <a:spcPts val="0"/>
              </a:spcBef>
              <a:spcAft>
                <a:spcPts val="0"/>
              </a:spcAft>
              <a:buSzPts val="1700"/>
              <a:buChar char="○"/>
            </a:pPr>
            <a:r>
              <a:rPr lang="en" sz="1700">
                <a:highlight>
                  <a:schemeClr val="accent6"/>
                </a:highlight>
              </a:rPr>
              <a:t>Non-Functional Testing</a:t>
            </a:r>
            <a:endParaRPr sz="1700">
              <a:highlight>
                <a:schemeClr val="accent6"/>
              </a:highlight>
            </a:endParaRPr>
          </a:p>
          <a:p>
            <a:pPr indent="-336550" lvl="1" marL="914400" rtl="0" algn="l">
              <a:spcBef>
                <a:spcPts val="0"/>
              </a:spcBef>
              <a:spcAft>
                <a:spcPts val="0"/>
              </a:spcAft>
              <a:buSzPts val="1700"/>
              <a:buChar char="○"/>
            </a:pPr>
            <a:r>
              <a:rPr lang="en" sz="1700">
                <a:highlight>
                  <a:schemeClr val="accent6"/>
                </a:highlight>
              </a:rPr>
              <a:t>Usability Testing</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p:txBody>
      </p:sp>
      <p:pic>
        <p:nvPicPr>
          <p:cNvPr id="937" name="Google Shape;937;p148"/>
          <p:cNvPicPr preferRelativeResize="0"/>
          <p:nvPr/>
        </p:nvPicPr>
        <p:blipFill>
          <a:blip r:embed="rId3">
            <a:alphaModFix/>
          </a:blip>
          <a:stretch>
            <a:fillRect/>
          </a:stretch>
        </p:blipFill>
        <p:spPr>
          <a:xfrm>
            <a:off x="7358050" y="3008150"/>
            <a:ext cx="1467976" cy="152624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49"/>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System Testing Types.</a:t>
            </a:r>
            <a:endParaRPr b="1">
              <a:solidFill>
                <a:schemeClr val="lt1"/>
              </a:solidFill>
              <a:highlight>
                <a:srgbClr val="9900FF"/>
              </a:highlight>
            </a:endParaRPr>
          </a:p>
        </p:txBody>
      </p:sp>
      <p:pic>
        <p:nvPicPr>
          <p:cNvPr id="943" name="Google Shape;943;p149"/>
          <p:cNvPicPr preferRelativeResize="0"/>
          <p:nvPr/>
        </p:nvPicPr>
        <p:blipFill rotWithShape="1">
          <a:blip r:embed="rId3">
            <a:alphaModFix/>
          </a:blip>
          <a:srcRect b="12157" l="0" r="0" t="0"/>
          <a:stretch/>
        </p:blipFill>
        <p:spPr>
          <a:xfrm>
            <a:off x="436375" y="1196575"/>
            <a:ext cx="8271250" cy="30177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50"/>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System Testing</a:t>
            </a:r>
            <a:endParaRPr b="1">
              <a:solidFill>
                <a:schemeClr val="lt1"/>
              </a:solidFill>
              <a:highlight>
                <a:srgbClr val="9900FF"/>
              </a:highlight>
            </a:endParaRPr>
          </a:p>
        </p:txBody>
      </p:sp>
      <p:pic>
        <p:nvPicPr>
          <p:cNvPr id="949" name="Google Shape;949;p150"/>
          <p:cNvPicPr preferRelativeResize="0"/>
          <p:nvPr/>
        </p:nvPicPr>
        <p:blipFill>
          <a:blip r:embed="rId3">
            <a:alphaModFix/>
          </a:blip>
          <a:stretch>
            <a:fillRect/>
          </a:stretch>
        </p:blipFill>
        <p:spPr>
          <a:xfrm>
            <a:off x="7172250" y="2612350"/>
            <a:ext cx="1848650" cy="1922049"/>
          </a:xfrm>
          <a:prstGeom prst="rect">
            <a:avLst/>
          </a:prstGeom>
          <a:noFill/>
          <a:ln>
            <a:noFill/>
          </a:ln>
        </p:spPr>
      </p:pic>
      <p:sp>
        <p:nvSpPr>
          <p:cNvPr id="950" name="Google Shape;950;p150"/>
          <p:cNvSpPr txBox="1"/>
          <p:nvPr/>
        </p:nvSpPr>
        <p:spPr>
          <a:xfrm>
            <a:off x="324850" y="1157300"/>
            <a:ext cx="7072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System Testing Process: System Testing is performed in the following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9900"/>
                </a:highlight>
              </a:rPr>
              <a:t>Test Environment Setup: </a:t>
            </a:r>
            <a:r>
              <a:rPr lang="en"/>
              <a:t>Create testing environment for the better quality testing.</a:t>
            </a:r>
            <a:endParaRPr/>
          </a:p>
          <a:p>
            <a:pPr indent="0" lvl="0" marL="0" rtl="0" algn="l">
              <a:spcBef>
                <a:spcPts val="0"/>
              </a:spcBef>
              <a:spcAft>
                <a:spcPts val="0"/>
              </a:spcAft>
              <a:buNone/>
            </a:pPr>
            <a:r>
              <a:rPr lang="en"/>
              <a:t>Create Test Case: Generate test case for the testing process.</a:t>
            </a:r>
            <a:endParaRPr/>
          </a:p>
          <a:p>
            <a:pPr indent="0" lvl="0" marL="0" rtl="0" algn="l">
              <a:spcBef>
                <a:spcPts val="0"/>
              </a:spcBef>
              <a:spcAft>
                <a:spcPts val="0"/>
              </a:spcAft>
              <a:buNone/>
            </a:pPr>
            <a:r>
              <a:rPr lang="en"/>
              <a:t>Create Test Data: Generate the data that is to be tested.</a:t>
            </a:r>
            <a:endParaRPr/>
          </a:p>
          <a:p>
            <a:pPr indent="0" lvl="0" marL="0" rtl="0" algn="l">
              <a:spcBef>
                <a:spcPts val="0"/>
              </a:spcBef>
              <a:spcAft>
                <a:spcPts val="0"/>
              </a:spcAft>
              <a:buNone/>
            </a:pPr>
            <a:r>
              <a:rPr lang="en"/>
              <a:t>Execute Test Case: After the generation of the test case and the test data, test cases are executed.</a:t>
            </a:r>
            <a:endParaRPr/>
          </a:p>
          <a:p>
            <a:pPr indent="0" lvl="0" marL="0" rtl="0" algn="l">
              <a:spcBef>
                <a:spcPts val="0"/>
              </a:spcBef>
              <a:spcAft>
                <a:spcPts val="0"/>
              </a:spcAft>
              <a:buNone/>
            </a:pPr>
            <a:r>
              <a:rPr lang="en"/>
              <a:t>Defect Reporting: Defects in the system are detected.</a:t>
            </a:r>
            <a:endParaRPr/>
          </a:p>
          <a:p>
            <a:pPr indent="0" lvl="0" marL="0" rtl="0" algn="l">
              <a:spcBef>
                <a:spcPts val="0"/>
              </a:spcBef>
              <a:spcAft>
                <a:spcPts val="0"/>
              </a:spcAft>
              <a:buNone/>
            </a:pPr>
            <a:r>
              <a:rPr lang="en"/>
              <a:t>Regression Testing: It is carried out to test the side effects of the testing process.</a:t>
            </a:r>
            <a:endParaRPr/>
          </a:p>
          <a:p>
            <a:pPr indent="0" lvl="0" marL="0" rtl="0" algn="l">
              <a:spcBef>
                <a:spcPts val="0"/>
              </a:spcBef>
              <a:spcAft>
                <a:spcPts val="0"/>
              </a:spcAft>
              <a:buNone/>
            </a:pPr>
            <a:r>
              <a:rPr lang="en"/>
              <a:t>Log Defects: Defects are fixed in this step.</a:t>
            </a:r>
            <a:endParaRPr/>
          </a:p>
          <a:p>
            <a:pPr indent="0" lvl="0" marL="0" rtl="0" algn="l">
              <a:spcBef>
                <a:spcPts val="0"/>
              </a:spcBef>
              <a:spcAft>
                <a:spcPts val="0"/>
              </a:spcAft>
              <a:buNone/>
            </a:pPr>
            <a:r>
              <a:rPr lang="en"/>
              <a:t>Retest: If the test is not successful then again test is performed.</a:t>
            </a:r>
            <a:endParaRPr/>
          </a:p>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51"/>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System Testing</a:t>
            </a:r>
            <a:endParaRPr b="1">
              <a:solidFill>
                <a:schemeClr val="lt1"/>
              </a:solidFill>
              <a:highlight>
                <a:srgbClr val="9900FF"/>
              </a:highlight>
            </a:endParaRPr>
          </a:p>
        </p:txBody>
      </p:sp>
      <p:pic>
        <p:nvPicPr>
          <p:cNvPr id="956" name="Google Shape;956;p151"/>
          <p:cNvPicPr preferRelativeResize="0"/>
          <p:nvPr/>
        </p:nvPicPr>
        <p:blipFill>
          <a:blip r:embed="rId3">
            <a:alphaModFix/>
          </a:blip>
          <a:stretch>
            <a:fillRect/>
          </a:stretch>
        </p:blipFill>
        <p:spPr>
          <a:xfrm>
            <a:off x="632900" y="1301376"/>
            <a:ext cx="8185474" cy="285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71650" y="2025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00FF"/>
                </a:solidFill>
                <a:latin typeface="Lato"/>
                <a:ea typeface="Lato"/>
                <a:cs typeface="Lato"/>
                <a:sym typeface="Lato"/>
              </a:rPr>
              <a:t> Main Objective of testing is to </a:t>
            </a:r>
            <a:r>
              <a:rPr b="1" lang="en" sz="3000">
                <a:solidFill>
                  <a:srgbClr val="9900FF"/>
                </a:solidFill>
                <a:highlight>
                  <a:schemeClr val="accent6"/>
                </a:highlight>
                <a:latin typeface="Lato"/>
                <a:ea typeface="Lato"/>
                <a:cs typeface="Lato"/>
                <a:sym typeface="Lato"/>
              </a:rPr>
              <a:t>release quality product to the client.</a:t>
            </a:r>
            <a:endParaRPr b="1" sz="3000">
              <a:solidFill>
                <a:srgbClr val="9900FF"/>
              </a:solidFill>
              <a:highlight>
                <a:schemeClr val="accent6"/>
              </a:highlight>
              <a:latin typeface="Lato"/>
              <a:ea typeface="Lato"/>
              <a:cs typeface="Lato"/>
              <a:sym typeface="La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2"/>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System Testing:</a:t>
            </a:r>
            <a:endParaRPr b="1">
              <a:solidFill>
                <a:schemeClr val="lt1"/>
              </a:solidFill>
              <a:highlight>
                <a:srgbClr val="9900FF"/>
              </a:highlight>
            </a:endParaRPr>
          </a:p>
        </p:txBody>
      </p:sp>
      <p:sp>
        <p:nvSpPr>
          <p:cNvPr id="962" name="Google Shape;962;p152"/>
          <p:cNvSpPr txBox="1"/>
          <p:nvPr/>
        </p:nvSpPr>
        <p:spPr>
          <a:xfrm>
            <a:off x="913625" y="866275"/>
            <a:ext cx="67812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Performance Testing</a:t>
            </a:r>
            <a:r>
              <a:rPr lang="en" sz="1300"/>
              <a:t>: Performance Testing is a type of software testing that is carried out to test the speed, scalability, stability and reliability of the software product or application.</a:t>
            </a:r>
            <a:br>
              <a:rPr lang="en" sz="1300"/>
            </a:br>
            <a:endParaRPr sz="1300"/>
          </a:p>
          <a:p>
            <a:pPr indent="0" lvl="0" marL="0" rtl="0" algn="l">
              <a:spcBef>
                <a:spcPts val="0"/>
              </a:spcBef>
              <a:spcAft>
                <a:spcPts val="0"/>
              </a:spcAft>
              <a:buNone/>
            </a:pPr>
            <a:r>
              <a:rPr b="1" lang="en" sz="1300"/>
              <a:t>Load Testing</a:t>
            </a:r>
            <a:r>
              <a:rPr lang="en" sz="1300"/>
              <a:t>: Load Testing is a type of software Testing which is carried out to determine the behavior of a system or software product under extreme load.</a:t>
            </a:r>
            <a:br>
              <a:rPr lang="en" sz="1300"/>
            </a:br>
            <a:endParaRPr sz="1300"/>
          </a:p>
          <a:p>
            <a:pPr indent="0" lvl="0" marL="0" rtl="0" algn="l">
              <a:spcBef>
                <a:spcPts val="0"/>
              </a:spcBef>
              <a:spcAft>
                <a:spcPts val="0"/>
              </a:spcAft>
              <a:buNone/>
            </a:pPr>
            <a:r>
              <a:rPr b="1" lang="en" sz="1300"/>
              <a:t>Stress Testing</a:t>
            </a:r>
            <a:r>
              <a:rPr lang="en" sz="1300"/>
              <a:t>: Stress Testing is a type of software testing performed to check the robustness of the system under the varying loads.</a:t>
            </a:r>
            <a:br>
              <a:rPr lang="en" sz="1300"/>
            </a:br>
            <a:endParaRPr sz="1300"/>
          </a:p>
          <a:p>
            <a:pPr indent="0" lvl="0" marL="0" rtl="0" algn="l">
              <a:spcBef>
                <a:spcPts val="0"/>
              </a:spcBef>
              <a:spcAft>
                <a:spcPts val="0"/>
              </a:spcAft>
              <a:buNone/>
            </a:pPr>
            <a:r>
              <a:rPr b="1" lang="en" sz="1300"/>
              <a:t>Scalability Testing</a:t>
            </a:r>
            <a:r>
              <a:rPr b="1" lang="en" sz="1300"/>
              <a:t>:</a:t>
            </a:r>
            <a:r>
              <a:rPr lang="en" sz="1300"/>
              <a:t> Scalability Testing is a type of software testing which is carried out to check the performance of a software application or system in terms of its capability to scale up or scale down the number of user request load.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Tools used for System Testing :</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JMeter</a:t>
            </a:r>
            <a:endParaRPr sz="1300"/>
          </a:p>
          <a:p>
            <a:pPr indent="0" lvl="0" marL="0" rtl="0" algn="l">
              <a:spcBef>
                <a:spcPts val="0"/>
              </a:spcBef>
              <a:spcAft>
                <a:spcPts val="0"/>
              </a:spcAft>
              <a:buNone/>
            </a:pPr>
            <a:r>
              <a:rPr lang="en" sz="1300"/>
              <a:t>Gallen Framework</a:t>
            </a:r>
            <a:endParaRPr sz="1300"/>
          </a:p>
          <a:p>
            <a:pPr indent="0" lvl="0" marL="0" rtl="0" algn="l">
              <a:spcBef>
                <a:spcPts val="0"/>
              </a:spcBef>
              <a:spcAft>
                <a:spcPts val="0"/>
              </a:spcAft>
              <a:buNone/>
            </a:pPr>
            <a:r>
              <a:rPr lang="en" sz="1300"/>
              <a:t>Selenium</a:t>
            </a:r>
            <a:endParaRPr sz="13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53"/>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User Acceptance Testing (UAT)</a:t>
            </a:r>
            <a:endParaRPr b="1">
              <a:solidFill>
                <a:schemeClr val="lt1"/>
              </a:solidFill>
              <a:highlight>
                <a:srgbClr val="9900FF"/>
              </a:highlight>
            </a:endParaRPr>
          </a:p>
        </p:txBody>
      </p:sp>
      <p:sp>
        <p:nvSpPr>
          <p:cNvPr id="968" name="Google Shape;968;p153"/>
          <p:cNvSpPr txBox="1"/>
          <p:nvPr/>
        </p:nvSpPr>
        <p:spPr>
          <a:xfrm>
            <a:off x="500300" y="1080975"/>
            <a:ext cx="77754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Acceptance Testing is a method of software testing where a system is tested for acceptability</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Clr>
                <a:schemeClr val="dk1"/>
              </a:buClr>
              <a:buSzPts val="1100"/>
              <a:buFont typeface="Arial"/>
              <a:buNone/>
            </a:pPr>
            <a:r>
              <a:rPr lang="en" sz="1700">
                <a:highlight>
                  <a:schemeClr val="accent6"/>
                </a:highlight>
              </a:rPr>
              <a:t>After completion of system testing UAT team conducts acceptance</a:t>
            </a:r>
            <a:endParaRPr sz="1700">
              <a:highlight>
                <a:schemeClr val="accent6"/>
              </a:highlight>
            </a:endParaRPr>
          </a:p>
          <a:p>
            <a:pPr indent="0" lvl="0" marL="0" rtl="0" algn="l">
              <a:spcBef>
                <a:spcPts val="0"/>
              </a:spcBef>
              <a:spcAft>
                <a:spcPts val="0"/>
              </a:spcAft>
              <a:buClr>
                <a:schemeClr val="dk1"/>
              </a:buClr>
              <a:buSzPts val="1100"/>
              <a:buFont typeface="Arial"/>
              <a:buNone/>
            </a:pPr>
            <a:r>
              <a:rPr lang="en" sz="1700">
                <a:highlight>
                  <a:schemeClr val="accent6"/>
                </a:highlight>
              </a:rPr>
              <a:t>testing in two levels.</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Alpha testing</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Beta testing</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None/>
            </a:pPr>
            <a:r>
              <a:rPr lang="en" sz="1700">
                <a:highlight>
                  <a:schemeClr val="accent6"/>
                </a:highlight>
              </a:rPr>
              <a:t>It is a formal testing according to user needs, requirements and business processes conducted to determine whether a system satisfies the acceptance criteria or not and to enable the users, customers or other authorized entities to determine whether to accept the system or not.</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4"/>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Acceptance Testing</a:t>
            </a:r>
            <a:endParaRPr b="1">
              <a:solidFill>
                <a:schemeClr val="lt1"/>
              </a:solidFill>
              <a:highlight>
                <a:srgbClr val="9900FF"/>
              </a:highlight>
            </a:endParaRPr>
          </a:p>
        </p:txBody>
      </p:sp>
      <p:sp>
        <p:nvSpPr>
          <p:cNvPr id="974" name="Google Shape;974;p154"/>
          <p:cNvSpPr txBox="1"/>
          <p:nvPr/>
        </p:nvSpPr>
        <p:spPr>
          <a:xfrm>
            <a:off x="500300" y="1080975"/>
            <a:ext cx="77754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User Acceptance Testing (UAT): </a:t>
            </a:r>
            <a:r>
              <a:rPr lang="en" sz="1700">
                <a:highlight>
                  <a:schemeClr val="lt1"/>
                </a:highlight>
              </a:rPr>
              <a:t>User acceptance testing is used to determine whether the </a:t>
            </a:r>
            <a:r>
              <a:rPr lang="en" sz="1700" u="sng">
                <a:highlight>
                  <a:srgbClr val="FFFF00"/>
                </a:highlight>
              </a:rPr>
              <a:t>product is working for the user correctly</a:t>
            </a:r>
            <a:r>
              <a:rPr lang="en" sz="1700">
                <a:highlight>
                  <a:schemeClr val="lt1"/>
                </a:highlight>
              </a:rPr>
              <a:t>. </a:t>
            </a:r>
            <a:r>
              <a:rPr b="1" lang="en" sz="1700">
                <a:highlight>
                  <a:schemeClr val="lt1"/>
                </a:highlight>
              </a:rPr>
              <a:t>Specific requirements </a:t>
            </a:r>
            <a:r>
              <a:rPr lang="en" sz="1700">
                <a:highlight>
                  <a:schemeClr val="lt1"/>
                </a:highlight>
              </a:rPr>
              <a:t>which are quite often used by the customers are primarily picked for the testing purpose. This is also termed as End-User Testing.</a:t>
            </a:r>
            <a:endParaRPr sz="1700">
              <a:highlight>
                <a:schemeClr val="lt1"/>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Clr>
                <a:schemeClr val="dk1"/>
              </a:buClr>
              <a:buSzPts val="1100"/>
              <a:buFont typeface="Arial"/>
              <a:buNone/>
            </a:pPr>
            <a:r>
              <a:t/>
            </a:r>
            <a:endParaRPr sz="1700">
              <a:highlight>
                <a:schemeClr val="accent6"/>
              </a:highlight>
            </a:endParaRPr>
          </a:p>
          <a:p>
            <a:pPr indent="0" lvl="0" marL="0" rtl="0" algn="l">
              <a:spcBef>
                <a:spcPts val="0"/>
              </a:spcBef>
              <a:spcAft>
                <a:spcPts val="0"/>
              </a:spcAft>
              <a:buNone/>
            </a:pPr>
            <a:r>
              <a:rPr lang="en" sz="1700">
                <a:highlight>
                  <a:schemeClr val="accent6"/>
                </a:highlight>
              </a:rPr>
              <a:t>Business Acceptance Testing (BAT): </a:t>
            </a:r>
            <a:r>
              <a:rPr lang="en" sz="1700">
                <a:highlight>
                  <a:schemeClr val="lt1"/>
                </a:highlight>
              </a:rPr>
              <a:t>BAT is used to determine whether the </a:t>
            </a:r>
            <a:r>
              <a:rPr lang="en" sz="1700">
                <a:highlight>
                  <a:srgbClr val="FFFF00"/>
                </a:highlight>
              </a:rPr>
              <a:t>product meets the business goals and purposes or not.</a:t>
            </a:r>
            <a:r>
              <a:rPr lang="en" sz="1700">
                <a:highlight>
                  <a:schemeClr val="lt1"/>
                </a:highlight>
              </a:rPr>
              <a:t> </a:t>
            </a:r>
            <a:endParaRPr sz="1700">
              <a:highlight>
                <a:schemeClr val="lt1"/>
              </a:highlight>
            </a:endParaRPr>
          </a:p>
          <a:p>
            <a:pPr indent="0" lvl="0" marL="0" rtl="0" algn="l">
              <a:spcBef>
                <a:spcPts val="0"/>
              </a:spcBef>
              <a:spcAft>
                <a:spcPts val="0"/>
              </a:spcAft>
              <a:buNone/>
            </a:pPr>
            <a:r>
              <a:t/>
            </a:r>
            <a:endParaRPr sz="1700">
              <a:highlight>
                <a:schemeClr val="lt1"/>
              </a:highlight>
            </a:endParaRPr>
          </a:p>
          <a:p>
            <a:pPr indent="0" lvl="0" marL="0" rtl="0" algn="l">
              <a:spcBef>
                <a:spcPts val="0"/>
              </a:spcBef>
              <a:spcAft>
                <a:spcPts val="0"/>
              </a:spcAft>
              <a:buClr>
                <a:schemeClr val="dk1"/>
              </a:buClr>
              <a:buSzPts val="1100"/>
              <a:buFont typeface="Arial"/>
              <a:buNone/>
            </a:pPr>
            <a:r>
              <a:rPr lang="en" sz="1700">
                <a:highlight>
                  <a:schemeClr val="lt1"/>
                </a:highlight>
              </a:rPr>
              <a:t>BAT </a:t>
            </a:r>
            <a:r>
              <a:rPr lang="en" sz="1700">
                <a:highlight>
                  <a:srgbClr val="FFFF00"/>
                </a:highlight>
              </a:rPr>
              <a:t>mainly focuses on business profits which are quite challenging due to the changing market conditions</a:t>
            </a:r>
            <a:r>
              <a:rPr lang="en" sz="1700">
                <a:highlight>
                  <a:schemeClr val="lt1"/>
                </a:highlight>
              </a:rPr>
              <a:t> and new technologies so the current implementation may have to being changed which results in extra budgets.</a:t>
            </a:r>
            <a:endParaRPr sz="1700">
              <a:highlight>
                <a:schemeClr val="lt1"/>
              </a:highlight>
            </a:endParaRPr>
          </a:p>
          <a:p>
            <a:pPr indent="0" lvl="0" marL="0" rtl="0" algn="l">
              <a:spcBef>
                <a:spcPts val="0"/>
              </a:spcBef>
              <a:spcAft>
                <a:spcPts val="0"/>
              </a:spcAft>
              <a:buNone/>
            </a:pPr>
            <a:r>
              <a:t/>
            </a:r>
            <a:endParaRPr sz="1700">
              <a:highlight>
                <a:schemeClr val="lt1"/>
              </a:highlight>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5"/>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Acceptance Testing</a:t>
            </a:r>
            <a:endParaRPr b="1">
              <a:solidFill>
                <a:schemeClr val="lt1"/>
              </a:solidFill>
              <a:highlight>
                <a:srgbClr val="9900FF"/>
              </a:highlight>
            </a:endParaRPr>
          </a:p>
        </p:txBody>
      </p:sp>
      <p:sp>
        <p:nvSpPr>
          <p:cNvPr id="980" name="Google Shape;980;p155"/>
          <p:cNvSpPr txBox="1"/>
          <p:nvPr/>
        </p:nvSpPr>
        <p:spPr>
          <a:xfrm>
            <a:off x="500300" y="1080975"/>
            <a:ext cx="7775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Contract Acceptance Testing (CAT) :</a:t>
            </a:r>
            <a:br>
              <a:rPr lang="en" sz="1700">
                <a:highlight>
                  <a:schemeClr val="accent6"/>
                </a:highlight>
              </a:rPr>
            </a:br>
            <a:r>
              <a:rPr lang="en" sz="1700">
                <a:highlight>
                  <a:srgbClr val="FFFFFF"/>
                </a:highlight>
              </a:rPr>
              <a:t>CAT is a </a:t>
            </a:r>
            <a:r>
              <a:rPr b="1" lang="en" sz="1700" u="sng">
                <a:highlight>
                  <a:srgbClr val="FFFF00"/>
                </a:highlight>
              </a:rPr>
              <a:t>contract that specifies that once the product goes live, within a predetermined period</a:t>
            </a:r>
            <a:r>
              <a:rPr lang="en" sz="1700">
                <a:highlight>
                  <a:srgbClr val="FFFFFF"/>
                </a:highlight>
              </a:rPr>
              <a:t>, the acceptance test must be performed and it should pass all the acceptance use cases. Here is a contract termed a Service Level Agreement (SLA)</a:t>
            </a:r>
            <a:endParaRPr sz="1700">
              <a:highlight>
                <a:srgbClr val="FFFFFF"/>
              </a:highlight>
            </a:endParaRPr>
          </a:p>
          <a:p>
            <a:pPr indent="0" lvl="0" marL="0" rtl="0" algn="l">
              <a:spcBef>
                <a:spcPts val="0"/>
              </a:spcBef>
              <a:spcAft>
                <a:spcPts val="0"/>
              </a:spcAft>
              <a:buNone/>
            </a:pPr>
            <a:r>
              <a:t/>
            </a:r>
            <a:endParaRPr sz="1700">
              <a:highlight>
                <a:srgbClr val="FFFFFF"/>
              </a:highlight>
            </a:endParaRPr>
          </a:p>
          <a:p>
            <a:pPr indent="0" lvl="0" marL="0" rtl="0" algn="l">
              <a:spcBef>
                <a:spcPts val="0"/>
              </a:spcBef>
              <a:spcAft>
                <a:spcPts val="0"/>
              </a:spcAft>
              <a:buNone/>
            </a:pPr>
            <a:r>
              <a:t/>
            </a:r>
            <a:endParaRPr sz="1700">
              <a:highlight>
                <a:srgbClr val="FFFFFF"/>
              </a:highlight>
            </a:endParaRPr>
          </a:p>
          <a:p>
            <a:pPr indent="0" lvl="0" marL="0" rtl="0" algn="l">
              <a:spcBef>
                <a:spcPts val="0"/>
              </a:spcBef>
              <a:spcAft>
                <a:spcPts val="0"/>
              </a:spcAft>
              <a:buNone/>
            </a:pPr>
            <a:r>
              <a:rPr b="1" lang="en" sz="1700">
                <a:highlight>
                  <a:srgbClr val="FFFFFF"/>
                </a:highlight>
              </a:rPr>
              <a:t>Regulations Acceptance Testing</a:t>
            </a:r>
            <a:r>
              <a:rPr lang="en" sz="1700">
                <a:highlight>
                  <a:srgbClr val="FFFFFF"/>
                </a:highlight>
              </a:rPr>
              <a:t> (RAT): RAT is used to determine whether the </a:t>
            </a:r>
            <a:r>
              <a:rPr b="1" lang="en" sz="1700">
                <a:highlight>
                  <a:srgbClr val="FFFFFF"/>
                </a:highlight>
              </a:rPr>
              <a:t>product violates the rules and regulations that are defined by the government </a:t>
            </a:r>
            <a:r>
              <a:rPr lang="en" sz="1700">
                <a:highlight>
                  <a:srgbClr val="FFFFFF"/>
                </a:highlight>
              </a:rPr>
              <a:t>of the country where it is being released. T</a:t>
            </a:r>
            <a:endParaRPr sz="1700">
              <a:highlight>
                <a:srgbClr val="FFFFFF"/>
              </a:highlight>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56"/>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Acceptance Testing</a:t>
            </a:r>
            <a:endParaRPr b="1">
              <a:solidFill>
                <a:schemeClr val="lt1"/>
              </a:solidFill>
              <a:highlight>
                <a:srgbClr val="9900FF"/>
              </a:highlight>
            </a:endParaRPr>
          </a:p>
        </p:txBody>
      </p:sp>
      <p:sp>
        <p:nvSpPr>
          <p:cNvPr id="986" name="Google Shape;986;p156"/>
          <p:cNvSpPr txBox="1"/>
          <p:nvPr/>
        </p:nvSpPr>
        <p:spPr>
          <a:xfrm>
            <a:off x="730425" y="1956000"/>
            <a:ext cx="7775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Operational Acceptance Testing (OAT): </a:t>
            </a:r>
            <a:r>
              <a:rPr lang="en" sz="1700">
                <a:highlight>
                  <a:srgbClr val="FFFFFF"/>
                </a:highlight>
              </a:rPr>
              <a:t>OAT is used to determine the </a:t>
            </a:r>
            <a:r>
              <a:rPr b="1" lang="en" sz="1700" u="sng">
                <a:highlight>
                  <a:srgbClr val="FFFF00"/>
                </a:highlight>
              </a:rPr>
              <a:t>operational readiness of the product and is non-functional testing.</a:t>
            </a:r>
            <a:r>
              <a:rPr lang="en" sz="1700">
                <a:highlight>
                  <a:srgbClr val="FFFFFF"/>
                </a:highlight>
              </a:rPr>
              <a:t> It mainly includes testing of recovery, compatibility, maintainability, reliability, etc. OAT assures the stability of the product before it is released to production</a:t>
            </a:r>
            <a:r>
              <a:rPr lang="en" sz="1700">
                <a:highlight>
                  <a:schemeClr val="accent6"/>
                </a:highlight>
              </a:rPr>
              <a:t>.</a:t>
            </a:r>
            <a:endParaRPr sz="1700">
              <a:highlight>
                <a:srgbClr val="FFFFFF"/>
              </a:highlight>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57"/>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Acceptance Testing</a:t>
            </a:r>
            <a:endParaRPr b="1">
              <a:solidFill>
                <a:schemeClr val="lt1"/>
              </a:solidFill>
              <a:highlight>
                <a:srgbClr val="9900FF"/>
              </a:highlight>
            </a:endParaRPr>
          </a:p>
        </p:txBody>
      </p:sp>
      <p:sp>
        <p:nvSpPr>
          <p:cNvPr id="992" name="Google Shape;992;p157"/>
          <p:cNvSpPr txBox="1"/>
          <p:nvPr/>
        </p:nvSpPr>
        <p:spPr>
          <a:xfrm>
            <a:off x="601825" y="1143875"/>
            <a:ext cx="7775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Alpha Testing: </a:t>
            </a:r>
            <a:r>
              <a:rPr lang="en" sz="1700">
                <a:highlight>
                  <a:schemeClr val="lt1"/>
                </a:highlight>
              </a:rPr>
              <a:t>Alpha testing is used to team usually called alpha testers.</a:t>
            </a:r>
            <a:r>
              <a:rPr b="1" lang="en" sz="1700" u="sng">
                <a:solidFill>
                  <a:schemeClr val="lt1"/>
                </a:solidFill>
                <a:highlight>
                  <a:srgbClr val="FF0000"/>
                </a:highlight>
              </a:rPr>
              <a:t>determine the product in the development testing environment by a specialized testers</a:t>
            </a:r>
            <a:r>
              <a:rPr lang="en" sz="1700">
                <a:highlight>
                  <a:schemeClr val="lt1"/>
                </a:highlight>
              </a:rPr>
              <a:t> </a:t>
            </a:r>
            <a:endParaRPr sz="1700">
              <a:highlight>
                <a:schemeClr val="lt1"/>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Clr>
                <a:schemeClr val="dk1"/>
              </a:buClr>
              <a:buSzPts val="1100"/>
              <a:buFont typeface="Arial"/>
              <a:buNone/>
            </a:pPr>
            <a:r>
              <a:t/>
            </a:r>
            <a:endParaRPr sz="1700">
              <a:highlight>
                <a:schemeClr val="accent6"/>
              </a:highlight>
            </a:endParaRPr>
          </a:p>
          <a:p>
            <a:pPr indent="0" lvl="0" marL="0" rtl="0" algn="l">
              <a:spcBef>
                <a:spcPts val="0"/>
              </a:spcBef>
              <a:spcAft>
                <a:spcPts val="0"/>
              </a:spcAft>
              <a:buClr>
                <a:schemeClr val="dk1"/>
              </a:buClr>
              <a:buSzPts val="1100"/>
              <a:buFont typeface="Arial"/>
              <a:buNone/>
            </a:pPr>
            <a:r>
              <a:rPr lang="en" sz="1700">
                <a:highlight>
                  <a:schemeClr val="accent6"/>
                </a:highlight>
              </a:rPr>
              <a:t>Beta Testing: </a:t>
            </a:r>
            <a:r>
              <a:rPr lang="en" sz="1700">
                <a:highlight>
                  <a:schemeClr val="lt1"/>
                </a:highlight>
              </a:rPr>
              <a:t>Beta testing is used to </a:t>
            </a:r>
            <a:r>
              <a:rPr b="1" lang="en" sz="1700" u="sng">
                <a:solidFill>
                  <a:schemeClr val="lt1"/>
                </a:solidFill>
                <a:highlight>
                  <a:srgbClr val="FF0000"/>
                </a:highlight>
              </a:rPr>
              <a:t>assess the product by exposing it to the real end-users,</a:t>
            </a:r>
            <a:r>
              <a:rPr lang="en" sz="1700">
                <a:highlight>
                  <a:schemeClr val="lt1"/>
                </a:highlight>
              </a:rPr>
              <a:t> usually called beta testers in their environment. Feedback is collected from the users and the defects are fixed. Also, this helps in enhancing the product.</a:t>
            </a:r>
            <a:endParaRPr sz="1700">
              <a:highlight>
                <a:schemeClr val="lt1"/>
              </a:highlight>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58"/>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Alpha vs Beta</a:t>
            </a:r>
            <a:endParaRPr b="1">
              <a:solidFill>
                <a:schemeClr val="lt1"/>
              </a:solidFill>
              <a:highlight>
                <a:srgbClr val="9900FF"/>
              </a:highlight>
            </a:endParaRPr>
          </a:p>
        </p:txBody>
      </p:sp>
      <p:pic>
        <p:nvPicPr>
          <p:cNvPr id="998" name="Google Shape;998;p158"/>
          <p:cNvPicPr preferRelativeResize="0"/>
          <p:nvPr/>
        </p:nvPicPr>
        <p:blipFill>
          <a:blip r:embed="rId3">
            <a:alphaModFix/>
          </a:blip>
          <a:stretch>
            <a:fillRect/>
          </a:stretch>
        </p:blipFill>
        <p:spPr>
          <a:xfrm>
            <a:off x="4572000" y="1357125"/>
            <a:ext cx="4159150" cy="2112067"/>
          </a:xfrm>
          <a:prstGeom prst="rect">
            <a:avLst/>
          </a:prstGeom>
          <a:noFill/>
          <a:ln cap="flat" cmpd="sng" w="28575">
            <a:solidFill>
              <a:schemeClr val="dk2"/>
            </a:solidFill>
            <a:prstDash val="solid"/>
            <a:round/>
            <a:headEnd len="sm" w="sm" type="none"/>
            <a:tailEnd len="sm" w="sm" type="none"/>
          </a:ln>
        </p:spPr>
      </p:pic>
      <p:pic>
        <p:nvPicPr>
          <p:cNvPr id="999" name="Google Shape;999;p158"/>
          <p:cNvPicPr preferRelativeResize="0"/>
          <p:nvPr/>
        </p:nvPicPr>
        <p:blipFill rotWithShape="1">
          <a:blip r:embed="rId4">
            <a:alphaModFix/>
          </a:blip>
          <a:srcRect b="6846" l="0" r="0" t="0"/>
          <a:stretch/>
        </p:blipFill>
        <p:spPr>
          <a:xfrm>
            <a:off x="193000" y="1357125"/>
            <a:ext cx="4114075" cy="2073325"/>
          </a:xfrm>
          <a:prstGeom prst="rect">
            <a:avLst/>
          </a:prstGeom>
          <a:noFill/>
          <a:ln cap="flat" cmpd="sng" w="28575">
            <a:solidFill>
              <a:schemeClr val="dk2"/>
            </a:solidFill>
            <a:prstDash val="solid"/>
            <a:round/>
            <a:headEnd len="sm" w="sm" type="none"/>
            <a:tailEnd len="sm" w="sm" type="none"/>
          </a:ln>
        </p:spPr>
      </p:pic>
      <p:cxnSp>
        <p:nvCxnSpPr>
          <p:cNvPr id="1000" name="Google Shape;1000;p158"/>
          <p:cNvCxnSpPr/>
          <p:nvPr/>
        </p:nvCxnSpPr>
        <p:spPr>
          <a:xfrm flipH="1" rot="10800000">
            <a:off x="2314575" y="2829025"/>
            <a:ext cx="189600" cy="1407600"/>
          </a:xfrm>
          <a:prstGeom prst="straightConnector1">
            <a:avLst/>
          </a:prstGeom>
          <a:noFill/>
          <a:ln cap="flat" cmpd="sng" w="9525">
            <a:solidFill>
              <a:schemeClr val="dk2"/>
            </a:solidFill>
            <a:prstDash val="solid"/>
            <a:round/>
            <a:headEnd len="med" w="med" type="none"/>
            <a:tailEnd len="med" w="med" type="none"/>
          </a:ln>
        </p:spPr>
      </p:cxnSp>
      <p:sp>
        <p:nvSpPr>
          <p:cNvPr id="1001" name="Google Shape;1001;p158"/>
          <p:cNvSpPr txBox="1"/>
          <p:nvPr/>
        </p:nvSpPr>
        <p:spPr>
          <a:xfrm>
            <a:off x="791850" y="3681650"/>
            <a:ext cx="389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Tester</a:t>
            </a:r>
            <a:endParaRPr/>
          </a:p>
          <a:p>
            <a:pPr indent="0" lvl="0" marL="0" rtl="0" algn="l">
              <a:spcBef>
                <a:spcPts val="0"/>
              </a:spcBef>
              <a:spcAft>
                <a:spcPts val="0"/>
              </a:spcAft>
              <a:buNone/>
            </a:pPr>
            <a:r>
              <a:rPr lang="en"/>
              <a:t>Dev Env</a:t>
            </a:r>
            <a:endParaRPr/>
          </a:p>
        </p:txBody>
      </p:sp>
      <p:sp>
        <p:nvSpPr>
          <p:cNvPr id="1002" name="Google Shape;1002;p158"/>
          <p:cNvSpPr txBox="1"/>
          <p:nvPr/>
        </p:nvSpPr>
        <p:spPr>
          <a:xfrm>
            <a:off x="5245800" y="3681650"/>
            <a:ext cx="389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Beta </a:t>
            </a:r>
            <a:r>
              <a:rPr lang="en"/>
              <a:t>Tester</a:t>
            </a:r>
            <a:endParaRPr/>
          </a:p>
          <a:p>
            <a:pPr indent="0" lvl="0" marL="0" rtl="0" algn="l">
              <a:spcBef>
                <a:spcPts val="0"/>
              </a:spcBef>
              <a:spcAft>
                <a:spcPts val="0"/>
              </a:spcAft>
              <a:buNone/>
            </a:pPr>
            <a:r>
              <a:rPr lang="en"/>
              <a:t>Real Env or UAT env</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59"/>
          <p:cNvSpPr txBox="1"/>
          <p:nvPr>
            <p:ph type="title"/>
          </p:nvPr>
        </p:nvSpPr>
        <p:spPr>
          <a:xfrm>
            <a:off x="444250" y="170092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Test Design</a:t>
            </a:r>
            <a:endParaRPr b="1" sz="5000">
              <a:solidFill>
                <a:srgbClr val="9900FF"/>
              </a:solidFill>
              <a:latin typeface="Lato"/>
              <a:ea typeface="Lato"/>
              <a:cs typeface="Lato"/>
              <a:sym typeface="Lato"/>
            </a:endParaRPr>
          </a:p>
        </p:txBody>
      </p:sp>
      <p:pic>
        <p:nvPicPr>
          <p:cNvPr id="1008" name="Google Shape;1008;p15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09" name="Google Shape;1009;p159"/>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60"/>
          <p:cNvSpPr txBox="1"/>
          <p:nvPr>
            <p:ph type="title"/>
          </p:nvPr>
        </p:nvSpPr>
        <p:spPr>
          <a:xfrm>
            <a:off x="444250" y="1700925"/>
            <a:ext cx="8520600" cy="841800"/>
          </a:xfrm>
          <a:prstGeom prst="rect">
            <a:avLst/>
          </a:prstGeom>
          <a:noFill/>
          <a:ln>
            <a:noFill/>
          </a:ln>
        </p:spPr>
        <p:txBody>
          <a:bodyPr anchorCtr="0" anchor="ctr" bIns="91425" lIns="91425" spcFirstLastPara="1" rIns="91425" wrap="square" tIns="91425">
            <a:noAutofit/>
          </a:bodyPr>
          <a:lstStyle/>
          <a:p>
            <a:pPr indent="-546100" lvl="0" marL="457200" rtl="0" algn="ctr">
              <a:lnSpc>
                <a:spcPct val="100000"/>
              </a:lnSpc>
              <a:spcBef>
                <a:spcPts val="0"/>
              </a:spcBef>
              <a:spcAft>
                <a:spcPts val="0"/>
              </a:spcAft>
              <a:buClr>
                <a:schemeClr val="lt1"/>
              </a:buClr>
              <a:buSzPts val="5000"/>
              <a:buFont typeface="Lato"/>
              <a:buChar char="●"/>
            </a:pPr>
            <a:r>
              <a:rPr b="1" lang="en" sz="5000">
                <a:solidFill>
                  <a:schemeClr val="lt1"/>
                </a:solidFill>
                <a:highlight>
                  <a:srgbClr val="9900FF"/>
                </a:highlight>
                <a:latin typeface="Lato"/>
                <a:ea typeface="Lato"/>
                <a:cs typeface="Lato"/>
                <a:sym typeface="Lato"/>
              </a:rPr>
              <a:t>Reduce Test Case</a:t>
            </a:r>
            <a:endParaRPr b="1" sz="5000">
              <a:solidFill>
                <a:schemeClr val="lt1"/>
              </a:solidFill>
              <a:highlight>
                <a:srgbClr val="9900FF"/>
              </a:highlight>
              <a:latin typeface="Lato"/>
              <a:ea typeface="Lato"/>
              <a:cs typeface="Lato"/>
              <a:sym typeface="Lato"/>
            </a:endParaRPr>
          </a:p>
          <a:p>
            <a:pPr indent="-546100" lvl="0" marL="457200" rtl="0" algn="ctr">
              <a:lnSpc>
                <a:spcPct val="100000"/>
              </a:lnSpc>
              <a:spcBef>
                <a:spcPts val="0"/>
              </a:spcBef>
              <a:spcAft>
                <a:spcPts val="0"/>
              </a:spcAft>
              <a:buClr>
                <a:schemeClr val="lt1"/>
              </a:buClr>
              <a:buSzPts val="5000"/>
              <a:buFont typeface="Lato"/>
              <a:buChar char="●"/>
            </a:pPr>
            <a:r>
              <a:rPr b="1" lang="en" sz="5000">
                <a:solidFill>
                  <a:schemeClr val="lt1"/>
                </a:solidFill>
                <a:highlight>
                  <a:srgbClr val="9900FF"/>
                </a:highlight>
                <a:latin typeface="Lato"/>
                <a:ea typeface="Lato"/>
                <a:cs typeface="Lato"/>
                <a:sym typeface="Lato"/>
              </a:rPr>
              <a:t>More Test Coverage</a:t>
            </a:r>
            <a:endParaRPr b="1" sz="5000">
              <a:solidFill>
                <a:schemeClr val="lt1"/>
              </a:solidFill>
              <a:highlight>
                <a:srgbClr val="9900FF"/>
              </a:highlight>
              <a:latin typeface="Lato"/>
              <a:ea typeface="Lato"/>
              <a:cs typeface="Lato"/>
              <a:sym typeface="Lato"/>
            </a:endParaRPr>
          </a:p>
        </p:txBody>
      </p:sp>
      <p:pic>
        <p:nvPicPr>
          <p:cNvPr id="1015" name="Google Shape;1015;p16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61"/>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021" name="Google Shape;1021;p161"/>
          <p:cNvPicPr preferRelativeResize="0"/>
          <p:nvPr/>
        </p:nvPicPr>
        <p:blipFill>
          <a:blip r:embed="rId3">
            <a:alphaModFix/>
          </a:blip>
          <a:stretch>
            <a:fillRect/>
          </a:stretch>
        </p:blipFill>
        <p:spPr>
          <a:xfrm>
            <a:off x="629938" y="498952"/>
            <a:ext cx="7884124" cy="3799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71650" y="2025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9900FF"/>
                </a:solidFill>
                <a:latin typeface="Lato"/>
                <a:ea typeface="Lato"/>
                <a:cs typeface="Lato"/>
                <a:sym typeface="Lato"/>
              </a:rPr>
              <a:t>Activity to </a:t>
            </a:r>
            <a:r>
              <a:rPr b="1" lang="en" sz="3000">
                <a:solidFill>
                  <a:srgbClr val="9900FF"/>
                </a:solidFill>
                <a:highlight>
                  <a:schemeClr val="accent6"/>
                </a:highlight>
                <a:latin typeface="Lato"/>
                <a:ea typeface="Lato"/>
                <a:cs typeface="Lato"/>
                <a:sym typeface="Lato"/>
              </a:rPr>
              <a:t>detect and identify the defects</a:t>
            </a:r>
            <a:r>
              <a:rPr b="1" lang="en" sz="3000">
                <a:solidFill>
                  <a:srgbClr val="9900FF"/>
                </a:solidFill>
                <a:latin typeface="Lato"/>
                <a:ea typeface="Lato"/>
                <a:cs typeface="Lato"/>
                <a:sym typeface="Lato"/>
              </a:rPr>
              <a:t> in the</a:t>
            </a:r>
            <a:endParaRPr b="1" sz="3000">
              <a:solidFill>
                <a:srgbClr val="9900FF"/>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sz="3000">
                <a:solidFill>
                  <a:srgbClr val="9900FF"/>
                </a:solidFill>
                <a:latin typeface="Lato"/>
                <a:ea typeface="Lato"/>
                <a:cs typeface="Lato"/>
                <a:sym typeface="Lato"/>
              </a:rPr>
              <a:t>Software. (Not Fix)</a:t>
            </a:r>
            <a:endParaRPr b="1" sz="3000">
              <a:solidFill>
                <a:srgbClr val="9900FF"/>
              </a:solidFill>
              <a:latin typeface="Lato"/>
              <a:ea typeface="Lato"/>
              <a:cs typeface="Lato"/>
              <a:sym typeface="Lato"/>
            </a:endParaRPr>
          </a:p>
          <a:p>
            <a:pPr indent="0" lvl="0" marL="0" rtl="0" algn="ctr">
              <a:spcBef>
                <a:spcPts val="0"/>
              </a:spcBef>
              <a:spcAft>
                <a:spcPts val="0"/>
              </a:spcAft>
              <a:buNone/>
            </a:pPr>
            <a:r>
              <a:t/>
            </a:r>
            <a:endParaRPr b="1" sz="3000">
              <a:solidFill>
                <a:srgbClr val="9900FF"/>
              </a:solidFill>
              <a:latin typeface="Lato"/>
              <a:ea typeface="Lato"/>
              <a:cs typeface="Lato"/>
              <a:sym typeface="La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62"/>
          <p:cNvSpPr txBox="1"/>
          <p:nvPr>
            <p:ph type="title"/>
          </p:nvPr>
        </p:nvSpPr>
        <p:spPr>
          <a:xfrm>
            <a:off x="444250" y="3956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Boundary Value Analysis.</a:t>
            </a:r>
            <a:endParaRPr b="1" sz="5000">
              <a:solidFill>
                <a:srgbClr val="9900FF"/>
              </a:solidFill>
              <a:latin typeface="Lato"/>
              <a:ea typeface="Lato"/>
              <a:cs typeface="Lato"/>
              <a:sym typeface="Lato"/>
            </a:endParaRPr>
          </a:p>
        </p:txBody>
      </p:sp>
      <p:pic>
        <p:nvPicPr>
          <p:cNvPr id="1027" name="Google Shape;1027;p16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28" name="Google Shape;1028;p162"/>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029" name="Google Shape;1029;p162"/>
          <p:cNvPicPr preferRelativeResize="0"/>
          <p:nvPr/>
        </p:nvPicPr>
        <p:blipFill rotWithShape="1">
          <a:blip r:embed="rId4">
            <a:alphaModFix/>
          </a:blip>
          <a:srcRect b="0" l="0" r="0" t="0"/>
          <a:stretch/>
        </p:blipFill>
        <p:spPr>
          <a:xfrm>
            <a:off x="1985963" y="1604963"/>
            <a:ext cx="5476875" cy="22383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63"/>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Equivalence Class Partitioning</a:t>
            </a:r>
            <a:endParaRPr b="1" sz="4700">
              <a:solidFill>
                <a:srgbClr val="9900FF"/>
              </a:solidFill>
              <a:latin typeface="Lato"/>
              <a:ea typeface="Lato"/>
              <a:cs typeface="Lato"/>
              <a:sym typeface="Lato"/>
            </a:endParaRPr>
          </a:p>
        </p:txBody>
      </p:sp>
      <p:pic>
        <p:nvPicPr>
          <p:cNvPr id="1035" name="Google Shape;1035;p16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36" name="Google Shape;1036;p163"/>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037" name="Google Shape;1037;p163"/>
          <p:cNvPicPr preferRelativeResize="0"/>
          <p:nvPr/>
        </p:nvPicPr>
        <p:blipFill rotWithShape="1">
          <a:blip r:embed="rId4">
            <a:alphaModFix/>
          </a:blip>
          <a:srcRect b="0" l="0" r="0" t="21862"/>
          <a:stretch/>
        </p:blipFill>
        <p:spPr>
          <a:xfrm>
            <a:off x="1760050" y="1427300"/>
            <a:ext cx="5905500" cy="26048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64"/>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Practical Test cases</a:t>
            </a:r>
            <a:endParaRPr b="1" sz="4700">
              <a:solidFill>
                <a:srgbClr val="9900FF"/>
              </a:solidFill>
              <a:latin typeface="Lato"/>
              <a:ea typeface="Lato"/>
              <a:cs typeface="Lato"/>
              <a:sym typeface="Lato"/>
            </a:endParaRPr>
          </a:p>
        </p:txBody>
      </p:sp>
      <p:pic>
        <p:nvPicPr>
          <p:cNvPr id="1043" name="Google Shape;1043;p16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44" name="Google Shape;1044;p164"/>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graphicFrame>
        <p:nvGraphicFramePr>
          <p:cNvPr id="1045" name="Google Shape;1045;p164"/>
          <p:cNvGraphicFramePr/>
          <p:nvPr/>
        </p:nvGraphicFramePr>
        <p:xfrm>
          <a:off x="909625" y="2358400"/>
          <a:ext cx="3000000" cy="3000000"/>
        </p:xfrm>
        <a:graphic>
          <a:graphicData uri="http://schemas.openxmlformats.org/drawingml/2006/table">
            <a:tbl>
              <a:tblPr>
                <a:noFill/>
                <a:tableStyleId>{55354E5B-474C-42AF-95C7-F9F34E747243}</a:tableStyleId>
              </a:tblPr>
              <a:tblGrid>
                <a:gridCol w="1809750"/>
                <a:gridCol w="1809750"/>
                <a:gridCol w="1809750"/>
                <a:gridCol w="1809750"/>
              </a:tblGrid>
              <a:tr h="381000">
                <a:tc>
                  <a:txBody>
                    <a:bodyPr/>
                    <a:lstStyle/>
                    <a:p>
                      <a:pPr indent="0" lvl="0" marL="0" rtl="0" algn="l">
                        <a:spcBef>
                          <a:spcPts val="0"/>
                        </a:spcBef>
                        <a:spcAft>
                          <a:spcPts val="0"/>
                        </a:spcAft>
                        <a:buNone/>
                      </a:pPr>
                      <a:r>
                        <a:rPr lang="en"/>
                        <a:t>Nil</a:t>
                      </a:r>
                      <a:endParaRPr/>
                    </a:p>
                  </a:txBody>
                  <a:tcPr marT="91425" marB="91425" marR="91425" marL="91425"/>
                </a:tc>
                <a:tc>
                  <a:txBody>
                    <a:bodyPr/>
                    <a:lstStyle/>
                    <a:p>
                      <a:pPr indent="0" lvl="0" marL="0" rtl="0" algn="l">
                        <a:spcBef>
                          <a:spcPts val="0"/>
                        </a:spcBef>
                        <a:spcAft>
                          <a:spcPts val="0"/>
                        </a:spcAft>
                        <a:buNone/>
                      </a:pPr>
                      <a:r>
                        <a:rPr lang="en"/>
                        <a:t>0- 5000</a:t>
                      </a:r>
                      <a:endParaRPr/>
                    </a:p>
                  </a:txBody>
                  <a:tcPr marT="91425" marB="91425" marR="91425" marL="91425"/>
                </a:tc>
                <a:tc>
                  <a:txBody>
                    <a:bodyPr/>
                    <a:lstStyle/>
                    <a:p>
                      <a:pPr indent="0" lvl="0" marL="0" rtl="0" algn="l">
                        <a:spcBef>
                          <a:spcPts val="0"/>
                        </a:spcBef>
                        <a:spcAft>
                          <a:spcPts val="0"/>
                        </a:spcAft>
                        <a:buNone/>
                      </a:pPr>
                      <a:r>
                        <a:rPr lang="en"/>
                        <a:t>5000-10000</a:t>
                      </a:r>
                      <a:endParaRPr/>
                    </a:p>
                  </a:txBody>
                  <a:tcPr marT="91425" marB="91425" marR="91425" marL="91425"/>
                </a:tc>
                <a:tc>
                  <a:txBody>
                    <a:bodyPr/>
                    <a:lstStyle/>
                    <a:p>
                      <a:pPr indent="0" lvl="0" marL="0" rtl="0" algn="l">
                        <a:spcBef>
                          <a:spcPts val="0"/>
                        </a:spcBef>
                        <a:spcAft>
                          <a:spcPts val="0"/>
                        </a:spcAft>
                        <a:buNone/>
                      </a:pPr>
                      <a:r>
                        <a:rPr lang="en"/>
                        <a:t>10000-20000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046" name="Google Shape;1046;p164"/>
          <p:cNvSpPr txBox="1"/>
          <p:nvPr/>
        </p:nvSpPr>
        <p:spPr>
          <a:xfrm>
            <a:off x="1234450" y="1423025"/>
            <a:ext cx="49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Suppose, </a:t>
            </a:r>
            <a:r>
              <a:rPr b="1" lang="en"/>
              <a:t>In Ecommerce Sale</a:t>
            </a:r>
            <a:r>
              <a:rPr lang="en"/>
              <a:t> we have discounts like this , Invalid and Valid Test cases</a:t>
            </a:r>
            <a:endParaRPr/>
          </a:p>
        </p:txBody>
      </p:sp>
      <p:sp>
        <p:nvSpPr>
          <p:cNvPr id="1047" name="Google Shape;1047;p164"/>
          <p:cNvSpPr txBox="1"/>
          <p:nvPr/>
        </p:nvSpPr>
        <p:spPr>
          <a:xfrm>
            <a:off x="797250" y="4089075"/>
            <a:ext cx="57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https://forms.gle/hfU6xkKT7jVwmhPR6</a:t>
            </a:r>
            <a:endParaRPr/>
          </a:p>
          <a:p>
            <a:pPr indent="0" lvl="0" marL="0" rtl="0" algn="l">
              <a:spcBef>
                <a:spcPts val="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65"/>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ECP Vs BVP</a:t>
            </a:r>
            <a:endParaRPr b="1" sz="4700">
              <a:solidFill>
                <a:srgbClr val="9900FF"/>
              </a:solidFill>
              <a:latin typeface="Lato"/>
              <a:ea typeface="Lato"/>
              <a:cs typeface="Lato"/>
              <a:sym typeface="Lato"/>
            </a:endParaRPr>
          </a:p>
        </p:txBody>
      </p:sp>
      <p:pic>
        <p:nvPicPr>
          <p:cNvPr id="1053" name="Google Shape;1053;p16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54" name="Google Shape;1054;p165"/>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055" name="Google Shape;1055;p165"/>
          <p:cNvPicPr preferRelativeResize="0"/>
          <p:nvPr/>
        </p:nvPicPr>
        <p:blipFill>
          <a:blip r:embed="rId4">
            <a:alphaModFix/>
          </a:blip>
          <a:stretch>
            <a:fillRect/>
          </a:stretch>
        </p:blipFill>
        <p:spPr>
          <a:xfrm>
            <a:off x="2482475" y="1237475"/>
            <a:ext cx="4715074" cy="3341625"/>
          </a:xfrm>
          <a:prstGeom prst="rect">
            <a:avLst/>
          </a:prstGeom>
          <a:noFill/>
          <a:ln>
            <a:noFill/>
          </a:ln>
        </p:spPr>
      </p:pic>
      <p:sp>
        <p:nvSpPr>
          <p:cNvPr id="1056" name="Google Shape;1056;p165"/>
          <p:cNvSpPr txBox="1"/>
          <p:nvPr/>
        </p:nvSpPr>
        <p:spPr>
          <a:xfrm>
            <a:off x="548650" y="4224225"/>
            <a:ext cx="740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Equivalence partitioning and boundary value analysis(BVA) are closely related and can be used together at all levels of testing.</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66"/>
          <p:cNvSpPr txBox="1"/>
          <p:nvPr>
            <p:ph type="title"/>
          </p:nvPr>
        </p:nvSpPr>
        <p:spPr>
          <a:xfrm>
            <a:off x="216000" y="1727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Problem</a:t>
            </a:r>
            <a:endParaRPr b="1" sz="4700">
              <a:solidFill>
                <a:srgbClr val="9900FF"/>
              </a:solidFill>
              <a:latin typeface="Lato"/>
              <a:ea typeface="Lato"/>
              <a:cs typeface="Lato"/>
              <a:sym typeface="Lato"/>
            </a:endParaRPr>
          </a:p>
        </p:txBody>
      </p:sp>
      <p:pic>
        <p:nvPicPr>
          <p:cNvPr id="1062" name="Google Shape;1062;p16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63" name="Google Shape;1063;p166"/>
          <p:cNvSpPr txBox="1"/>
          <p:nvPr/>
        </p:nvSpPr>
        <p:spPr>
          <a:xfrm>
            <a:off x="1122300" y="101457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100">
                <a:solidFill>
                  <a:srgbClr val="434343"/>
                </a:solidFill>
              </a:rPr>
              <a:t>Let’s consider the behavior of Order Pizza Text Box Below</a:t>
            </a:r>
            <a:endParaRPr sz="2100">
              <a:solidFill>
                <a:srgbClr val="434343"/>
              </a:solidFill>
            </a:endParaRPr>
          </a:p>
          <a:p>
            <a:pPr indent="0" lvl="0" marL="0" marR="0" rtl="0" algn="l">
              <a:lnSpc>
                <a:spcPct val="100000"/>
              </a:lnSpc>
              <a:spcBef>
                <a:spcPts val="0"/>
              </a:spcBef>
              <a:spcAft>
                <a:spcPts val="0"/>
              </a:spcAft>
              <a:buClr>
                <a:schemeClr val="dk1"/>
              </a:buClr>
              <a:buSzPts val="1100"/>
              <a:buFont typeface="Arial"/>
              <a:buNone/>
            </a:pPr>
            <a:r>
              <a:rPr lang="en" sz="2100">
                <a:solidFill>
                  <a:srgbClr val="434343"/>
                </a:solidFill>
              </a:rPr>
              <a:t>Pizza values </a:t>
            </a:r>
            <a:r>
              <a:rPr b="1" lang="en" sz="2100">
                <a:solidFill>
                  <a:srgbClr val="434343"/>
                </a:solidFill>
              </a:rPr>
              <a:t>1 to 10 is considered valid.</a:t>
            </a:r>
            <a:r>
              <a:rPr lang="en" sz="2100">
                <a:solidFill>
                  <a:srgbClr val="434343"/>
                </a:solidFill>
              </a:rPr>
              <a:t> A success message is shown.</a:t>
            </a:r>
            <a:endParaRPr sz="2100">
              <a:solidFill>
                <a:srgbClr val="434343"/>
              </a:solidFill>
            </a:endParaRPr>
          </a:p>
          <a:p>
            <a:pPr indent="0" lvl="0" marL="0" marR="0" rtl="0" algn="l">
              <a:lnSpc>
                <a:spcPct val="100000"/>
              </a:lnSpc>
              <a:spcBef>
                <a:spcPts val="0"/>
              </a:spcBef>
              <a:spcAft>
                <a:spcPts val="0"/>
              </a:spcAft>
              <a:buClr>
                <a:schemeClr val="dk1"/>
              </a:buClr>
              <a:buSzPts val="1100"/>
              <a:buFont typeface="Arial"/>
              <a:buNone/>
            </a:pPr>
            <a:r>
              <a:rPr lang="en" sz="2100">
                <a:solidFill>
                  <a:srgbClr val="434343"/>
                </a:solidFill>
              </a:rPr>
              <a:t>While value 11 to 99 are considered invalid for order and an error message will appear, “</a:t>
            </a:r>
            <a:r>
              <a:rPr b="1" lang="en" sz="2100">
                <a:solidFill>
                  <a:srgbClr val="434343"/>
                </a:solidFill>
              </a:rPr>
              <a:t>Only 10 Pizza can be ordered</a:t>
            </a:r>
            <a:r>
              <a:rPr lang="en" sz="2100">
                <a:solidFill>
                  <a:srgbClr val="434343"/>
                </a:solidFill>
              </a:rPr>
              <a:t>”</a:t>
            </a:r>
            <a:endParaRPr sz="2100">
              <a:solidFill>
                <a:srgbClr val="434343"/>
              </a:solidFill>
            </a:endParaRPr>
          </a:p>
        </p:txBody>
      </p:sp>
      <p:pic>
        <p:nvPicPr>
          <p:cNvPr id="1064" name="Google Shape;1064;p166"/>
          <p:cNvPicPr preferRelativeResize="0"/>
          <p:nvPr/>
        </p:nvPicPr>
        <p:blipFill>
          <a:blip r:embed="rId4">
            <a:alphaModFix/>
          </a:blip>
          <a:stretch>
            <a:fillRect/>
          </a:stretch>
        </p:blipFill>
        <p:spPr>
          <a:xfrm>
            <a:off x="1945975" y="3387825"/>
            <a:ext cx="6071225" cy="120132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7"/>
          <p:cNvSpPr txBox="1"/>
          <p:nvPr>
            <p:ph type="title"/>
          </p:nvPr>
        </p:nvSpPr>
        <p:spPr>
          <a:xfrm>
            <a:off x="216000" y="1727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Problem</a:t>
            </a:r>
            <a:endParaRPr b="1" sz="4700">
              <a:solidFill>
                <a:srgbClr val="9900FF"/>
              </a:solidFill>
              <a:latin typeface="Lato"/>
              <a:ea typeface="Lato"/>
              <a:cs typeface="Lato"/>
              <a:sym typeface="Lato"/>
            </a:endParaRPr>
          </a:p>
        </p:txBody>
      </p:sp>
      <p:pic>
        <p:nvPicPr>
          <p:cNvPr id="1070" name="Google Shape;1070;p16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71" name="Google Shape;1071;p167"/>
          <p:cNvPicPr preferRelativeResize="0"/>
          <p:nvPr/>
        </p:nvPicPr>
        <p:blipFill>
          <a:blip r:embed="rId4">
            <a:alphaModFix/>
          </a:blip>
          <a:stretch>
            <a:fillRect/>
          </a:stretch>
        </p:blipFill>
        <p:spPr>
          <a:xfrm>
            <a:off x="1524000" y="1268725"/>
            <a:ext cx="6066926" cy="24795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8"/>
          <p:cNvSpPr txBox="1"/>
          <p:nvPr>
            <p:ph type="title"/>
          </p:nvPr>
        </p:nvSpPr>
        <p:spPr>
          <a:xfrm>
            <a:off x="216000" y="1727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Problem</a:t>
            </a:r>
            <a:endParaRPr b="1" sz="4700">
              <a:solidFill>
                <a:srgbClr val="9900FF"/>
              </a:solidFill>
              <a:latin typeface="Lato"/>
              <a:ea typeface="Lato"/>
              <a:cs typeface="Lato"/>
              <a:sym typeface="Lato"/>
            </a:endParaRPr>
          </a:p>
        </p:txBody>
      </p:sp>
      <p:pic>
        <p:nvPicPr>
          <p:cNvPr id="1077" name="Google Shape;1077;p16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78" name="Google Shape;1078;p168"/>
          <p:cNvPicPr preferRelativeResize="0"/>
          <p:nvPr/>
        </p:nvPicPr>
        <p:blipFill>
          <a:blip r:embed="rId4">
            <a:alphaModFix/>
          </a:blip>
          <a:stretch>
            <a:fillRect/>
          </a:stretch>
        </p:blipFill>
        <p:spPr>
          <a:xfrm>
            <a:off x="1721175" y="1372725"/>
            <a:ext cx="5943600" cy="26765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69"/>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Decision Table based testing</a:t>
            </a:r>
            <a:endParaRPr b="1" sz="4700">
              <a:solidFill>
                <a:srgbClr val="9900FF"/>
              </a:solidFill>
              <a:latin typeface="Lato"/>
              <a:ea typeface="Lato"/>
              <a:cs typeface="Lato"/>
              <a:sym typeface="Lato"/>
            </a:endParaRPr>
          </a:p>
        </p:txBody>
      </p:sp>
      <p:pic>
        <p:nvPicPr>
          <p:cNvPr id="1084" name="Google Shape;1084;p16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85" name="Google Shape;1085;p169"/>
          <p:cNvPicPr preferRelativeResize="0"/>
          <p:nvPr/>
        </p:nvPicPr>
        <p:blipFill rotWithShape="1">
          <a:blip r:embed="rId4">
            <a:alphaModFix/>
          </a:blip>
          <a:srcRect b="0" l="0" r="0" t="0"/>
          <a:stretch/>
        </p:blipFill>
        <p:spPr>
          <a:xfrm>
            <a:off x="171175" y="2206450"/>
            <a:ext cx="8572500" cy="126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0"/>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Decision Table based testing</a:t>
            </a:r>
            <a:endParaRPr b="1" sz="4700">
              <a:solidFill>
                <a:srgbClr val="9900FF"/>
              </a:solidFill>
              <a:latin typeface="Lato"/>
              <a:ea typeface="Lato"/>
              <a:cs typeface="Lato"/>
              <a:sym typeface="Lato"/>
            </a:endParaRPr>
          </a:p>
        </p:txBody>
      </p:sp>
      <p:pic>
        <p:nvPicPr>
          <p:cNvPr id="1091" name="Google Shape;1091;p17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92" name="Google Shape;1092;p170"/>
          <p:cNvPicPr preferRelativeResize="0"/>
          <p:nvPr/>
        </p:nvPicPr>
        <p:blipFill>
          <a:blip r:embed="rId4">
            <a:alphaModFix/>
          </a:blip>
          <a:stretch>
            <a:fillRect/>
          </a:stretch>
        </p:blipFill>
        <p:spPr>
          <a:xfrm>
            <a:off x="1862475" y="1461875"/>
            <a:ext cx="5776823" cy="30538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71"/>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Error Guessing</a:t>
            </a:r>
            <a:endParaRPr b="1" sz="4700">
              <a:solidFill>
                <a:srgbClr val="9900FF"/>
              </a:solidFill>
              <a:latin typeface="Lato"/>
              <a:ea typeface="Lato"/>
              <a:cs typeface="Lato"/>
              <a:sym typeface="Lato"/>
            </a:endParaRPr>
          </a:p>
        </p:txBody>
      </p:sp>
      <p:pic>
        <p:nvPicPr>
          <p:cNvPr id="1098" name="Google Shape;1098;p17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99" name="Google Shape;1099;p171"/>
          <p:cNvPicPr preferRelativeResize="0"/>
          <p:nvPr/>
        </p:nvPicPr>
        <p:blipFill rotWithShape="1">
          <a:blip r:embed="rId4">
            <a:alphaModFix/>
          </a:blip>
          <a:srcRect b="0" l="0" r="0" t="0"/>
          <a:stretch/>
        </p:blipFill>
        <p:spPr>
          <a:xfrm>
            <a:off x="3024500" y="1540050"/>
            <a:ext cx="3019425" cy="237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80150" y="49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are software testing objectives and purpose?</a:t>
            </a:r>
            <a:endParaRPr b="1" sz="5000">
              <a:solidFill>
                <a:srgbClr val="9900FF"/>
              </a:solidFill>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72"/>
          <p:cNvSpPr txBox="1"/>
          <p:nvPr>
            <p:ph type="title"/>
          </p:nvPr>
        </p:nvSpPr>
        <p:spPr>
          <a:xfrm>
            <a:off x="215950" y="37635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State Transition</a:t>
            </a:r>
            <a:endParaRPr b="1" sz="4700">
              <a:solidFill>
                <a:srgbClr val="9900FF"/>
              </a:solidFill>
              <a:latin typeface="Lato"/>
              <a:ea typeface="Lato"/>
              <a:cs typeface="Lato"/>
              <a:sym typeface="Lato"/>
            </a:endParaRPr>
          </a:p>
        </p:txBody>
      </p:sp>
      <p:pic>
        <p:nvPicPr>
          <p:cNvPr id="1105" name="Google Shape;1105;p17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06" name="Google Shape;1106;p172"/>
          <p:cNvSpPr txBox="1"/>
          <p:nvPr/>
        </p:nvSpPr>
        <p:spPr>
          <a:xfrm>
            <a:off x="628850" y="1389100"/>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highlight>
                  <a:srgbClr val="FFFFFF"/>
                </a:highlight>
                <a:latin typeface="Arial"/>
                <a:ea typeface="Arial"/>
                <a:cs typeface="Arial"/>
                <a:sym typeface="Arial"/>
              </a:rPr>
              <a:t>Take an example of login page of an application which locks the user name after three wrong attempts of password.</a:t>
            </a:r>
            <a:endParaRPr b="0" i="0" sz="130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19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1107" name="Google Shape;1107;p172"/>
          <p:cNvPicPr preferRelativeResize="0"/>
          <p:nvPr/>
        </p:nvPicPr>
        <p:blipFill rotWithShape="1">
          <a:blip r:embed="rId4">
            <a:alphaModFix/>
          </a:blip>
          <a:srcRect b="13172" l="0" r="0" t="14567"/>
          <a:stretch/>
        </p:blipFill>
        <p:spPr>
          <a:xfrm>
            <a:off x="2515575" y="2102350"/>
            <a:ext cx="3891326" cy="23472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7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Verification vs Validation</a:t>
            </a:r>
            <a:endParaRPr b="1" sz="4700">
              <a:solidFill>
                <a:srgbClr val="9900FF"/>
              </a:solidFill>
              <a:latin typeface="Lato"/>
              <a:ea typeface="Lato"/>
              <a:cs typeface="Lato"/>
              <a:sym typeface="Lato"/>
            </a:endParaRPr>
          </a:p>
        </p:txBody>
      </p:sp>
      <p:pic>
        <p:nvPicPr>
          <p:cNvPr id="1113" name="Google Shape;1113;p17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14" name="Google Shape;1114;p173"/>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t/>
            </a:r>
            <a:endParaRPr b="1" sz="3100" u="sng">
              <a:solidFill>
                <a:schemeClr val="dk2"/>
              </a:solidFill>
            </a:endParaRPr>
          </a:p>
        </p:txBody>
      </p:sp>
      <p:pic>
        <p:nvPicPr>
          <p:cNvPr id="1115" name="Google Shape;1115;p173"/>
          <p:cNvPicPr preferRelativeResize="0"/>
          <p:nvPr/>
        </p:nvPicPr>
        <p:blipFill>
          <a:blip r:embed="rId4">
            <a:alphaModFix/>
          </a:blip>
          <a:stretch>
            <a:fillRect/>
          </a:stretch>
        </p:blipFill>
        <p:spPr>
          <a:xfrm>
            <a:off x="1393650" y="1030100"/>
            <a:ext cx="6376420" cy="349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17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121" name="Google Shape;1121;p174"/>
          <p:cNvPicPr preferRelativeResize="0"/>
          <p:nvPr/>
        </p:nvPicPr>
        <p:blipFill>
          <a:blip r:embed="rId4">
            <a:alphaModFix/>
          </a:blip>
          <a:stretch>
            <a:fillRect/>
          </a:stretch>
        </p:blipFill>
        <p:spPr>
          <a:xfrm>
            <a:off x="685233" y="182325"/>
            <a:ext cx="7576693" cy="42567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75"/>
          <p:cNvSpPr txBox="1"/>
          <p:nvPr>
            <p:ph type="title"/>
          </p:nvPr>
        </p:nvSpPr>
        <p:spPr>
          <a:xfrm>
            <a:off x="197550" y="-423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Plan</a:t>
            </a:r>
            <a:endParaRPr b="1" sz="4700">
              <a:solidFill>
                <a:srgbClr val="9900FF"/>
              </a:solidFill>
              <a:latin typeface="Lato"/>
              <a:ea typeface="Lato"/>
              <a:cs typeface="Lato"/>
              <a:sym typeface="Lato"/>
            </a:endParaRPr>
          </a:p>
        </p:txBody>
      </p:sp>
      <p:pic>
        <p:nvPicPr>
          <p:cNvPr id="1127" name="Google Shape;1127;p17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28" name="Google Shape;1128;p175"/>
          <p:cNvSpPr txBox="1"/>
          <p:nvPr/>
        </p:nvSpPr>
        <p:spPr>
          <a:xfrm>
            <a:off x="789575" y="659900"/>
            <a:ext cx="786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Test Plan is </a:t>
            </a:r>
            <a:r>
              <a:rPr lang="en">
                <a:highlight>
                  <a:srgbClr val="FFFF00"/>
                </a:highlight>
              </a:rPr>
              <a:t>a document that describes a software product's test scope, </a:t>
            </a:r>
            <a:r>
              <a:rPr lang="en"/>
              <a:t>test strategy, objectives, schedule, deliverables, and the resources that are needed to test it.</a:t>
            </a:r>
            <a:endParaRPr/>
          </a:p>
        </p:txBody>
      </p:sp>
      <p:sp>
        <p:nvSpPr>
          <p:cNvPr id="1129" name="Google Shape;1129;p175"/>
          <p:cNvSpPr txBox="1"/>
          <p:nvPr/>
        </p:nvSpPr>
        <p:spPr>
          <a:xfrm>
            <a:off x="3243750" y="1191675"/>
            <a:ext cx="24879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Overview</a:t>
            </a:r>
            <a:endParaRPr sz="1300"/>
          </a:p>
          <a:p>
            <a:pPr indent="0" lvl="0" marL="0" rtl="0" algn="l">
              <a:spcBef>
                <a:spcPts val="0"/>
              </a:spcBef>
              <a:spcAft>
                <a:spcPts val="0"/>
              </a:spcAft>
              <a:buNone/>
            </a:pPr>
            <a:r>
              <a:rPr lang="en" sz="1300"/>
              <a:t>▪ Scope</a:t>
            </a:r>
            <a:endParaRPr sz="1300"/>
          </a:p>
          <a:p>
            <a:pPr indent="0" lvl="0" marL="0" rtl="0" algn="l">
              <a:spcBef>
                <a:spcPts val="0"/>
              </a:spcBef>
              <a:spcAft>
                <a:spcPts val="0"/>
              </a:spcAft>
              <a:buNone/>
            </a:pPr>
            <a:r>
              <a:rPr lang="en" sz="1300"/>
              <a:t>▪ Inclusions</a:t>
            </a:r>
            <a:endParaRPr sz="1300"/>
          </a:p>
          <a:p>
            <a:pPr indent="0" lvl="0" marL="0" rtl="0" algn="l">
              <a:spcBef>
                <a:spcPts val="0"/>
              </a:spcBef>
              <a:spcAft>
                <a:spcPts val="0"/>
              </a:spcAft>
              <a:buNone/>
            </a:pPr>
            <a:r>
              <a:rPr lang="en" sz="1300"/>
              <a:t>▪ Test Environments</a:t>
            </a:r>
            <a:endParaRPr sz="1300"/>
          </a:p>
          <a:p>
            <a:pPr indent="0" lvl="0" marL="0" rtl="0" algn="l">
              <a:spcBef>
                <a:spcPts val="0"/>
              </a:spcBef>
              <a:spcAft>
                <a:spcPts val="0"/>
              </a:spcAft>
              <a:buNone/>
            </a:pPr>
            <a:r>
              <a:rPr lang="en" sz="1300"/>
              <a:t>▪ Exclusions</a:t>
            </a:r>
            <a:endParaRPr sz="1300"/>
          </a:p>
          <a:p>
            <a:pPr indent="0" lvl="0" marL="0" rtl="0" algn="l">
              <a:spcBef>
                <a:spcPts val="0"/>
              </a:spcBef>
              <a:spcAft>
                <a:spcPts val="0"/>
              </a:spcAft>
              <a:buNone/>
            </a:pPr>
            <a:r>
              <a:rPr lang="en" sz="1300"/>
              <a:t>▪ Test Strategy</a:t>
            </a:r>
            <a:endParaRPr sz="1300"/>
          </a:p>
          <a:p>
            <a:pPr indent="0" lvl="0" marL="0" rtl="0" algn="l">
              <a:spcBef>
                <a:spcPts val="0"/>
              </a:spcBef>
              <a:spcAft>
                <a:spcPts val="0"/>
              </a:spcAft>
              <a:buNone/>
            </a:pPr>
            <a:r>
              <a:rPr lang="en" sz="1300"/>
              <a:t>▪ Defect Reporting Procedure</a:t>
            </a:r>
            <a:endParaRPr sz="1300"/>
          </a:p>
          <a:p>
            <a:pPr indent="0" lvl="0" marL="0" rtl="0" algn="l">
              <a:spcBef>
                <a:spcPts val="0"/>
              </a:spcBef>
              <a:spcAft>
                <a:spcPts val="0"/>
              </a:spcAft>
              <a:buNone/>
            </a:pPr>
            <a:r>
              <a:rPr lang="en" sz="1300"/>
              <a:t>▪ Roles/Responsibilities</a:t>
            </a:r>
            <a:endParaRPr sz="1300"/>
          </a:p>
          <a:p>
            <a:pPr indent="0" lvl="0" marL="0" rtl="0" algn="l">
              <a:spcBef>
                <a:spcPts val="0"/>
              </a:spcBef>
              <a:spcAft>
                <a:spcPts val="0"/>
              </a:spcAft>
              <a:buNone/>
            </a:pPr>
            <a:r>
              <a:rPr lang="en" sz="1300"/>
              <a:t>▪ Test Schedule</a:t>
            </a:r>
            <a:endParaRPr sz="1300"/>
          </a:p>
          <a:p>
            <a:pPr indent="0" lvl="0" marL="0" rtl="0" algn="l">
              <a:spcBef>
                <a:spcPts val="0"/>
              </a:spcBef>
              <a:spcAft>
                <a:spcPts val="0"/>
              </a:spcAft>
              <a:buNone/>
            </a:pPr>
            <a:r>
              <a:rPr lang="en" sz="1300"/>
              <a:t>▪ Test Deliverables</a:t>
            </a:r>
            <a:endParaRPr sz="1300"/>
          </a:p>
          <a:p>
            <a:pPr indent="0" lvl="0" marL="0" rtl="0" algn="l">
              <a:spcBef>
                <a:spcPts val="0"/>
              </a:spcBef>
              <a:spcAft>
                <a:spcPts val="0"/>
              </a:spcAft>
              <a:buNone/>
            </a:pPr>
            <a:r>
              <a:rPr lang="en" sz="1300"/>
              <a:t>▪ Entry and Exit Criteria</a:t>
            </a:r>
            <a:endParaRPr sz="1300"/>
          </a:p>
          <a:p>
            <a:pPr indent="0" lvl="0" marL="0" rtl="0" algn="l">
              <a:spcBef>
                <a:spcPts val="0"/>
              </a:spcBef>
              <a:spcAft>
                <a:spcPts val="0"/>
              </a:spcAft>
              <a:buNone/>
            </a:pPr>
            <a:r>
              <a:rPr lang="en" sz="1300"/>
              <a:t>▪ Suspension and Resumption Criteria</a:t>
            </a:r>
            <a:endParaRPr sz="1300"/>
          </a:p>
          <a:p>
            <a:pPr indent="0" lvl="0" marL="0" rtl="0" algn="l">
              <a:spcBef>
                <a:spcPts val="0"/>
              </a:spcBef>
              <a:spcAft>
                <a:spcPts val="0"/>
              </a:spcAft>
              <a:buNone/>
            </a:pPr>
            <a:r>
              <a:rPr lang="en" sz="1300"/>
              <a:t>▪ Tools</a:t>
            </a:r>
            <a:endParaRPr sz="1300"/>
          </a:p>
          <a:p>
            <a:pPr indent="0" lvl="0" marL="0" rtl="0" algn="l">
              <a:spcBef>
                <a:spcPts val="0"/>
              </a:spcBef>
              <a:spcAft>
                <a:spcPts val="0"/>
              </a:spcAft>
              <a:buNone/>
            </a:pPr>
            <a:r>
              <a:rPr lang="en" sz="1300"/>
              <a:t>▪ Risks and Mitigations</a:t>
            </a:r>
            <a:endParaRPr sz="1300"/>
          </a:p>
          <a:p>
            <a:pPr indent="0" lvl="0" marL="0" rtl="0" algn="l">
              <a:spcBef>
                <a:spcPts val="0"/>
              </a:spcBef>
              <a:spcAft>
                <a:spcPts val="0"/>
              </a:spcAft>
              <a:buNone/>
            </a:pPr>
            <a:r>
              <a:rPr lang="en" sz="1300"/>
              <a:t>▪ Approvals</a:t>
            </a:r>
            <a:endParaRPr sz="13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76"/>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Case Vs </a:t>
            </a:r>
            <a:r>
              <a:rPr b="1" lang="en" sz="4700">
                <a:solidFill>
                  <a:srgbClr val="9900FF"/>
                </a:solidFill>
                <a:highlight>
                  <a:srgbClr val="FFFF00"/>
                </a:highlight>
                <a:latin typeface="Lato"/>
                <a:ea typeface="Lato"/>
                <a:cs typeface="Lato"/>
                <a:sym typeface="Lato"/>
              </a:rPr>
              <a:t>Test Scenario</a:t>
            </a:r>
            <a:endParaRPr b="1" sz="4700">
              <a:solidFill>
                <a:srgbClr val="9900FF"/>
              </a:solidFill>
              <a:highlight>
                <a:srgbClr val="FFFF00"/>
              </a:highlight>
              <a:latin typeface="Lato"/>
              <a:ea typeface="Lato"/>
              <a:cs typeface="Lato"/>
              <a:sym typeface="Lato"/>
            </a:endParaRPr>
          </a:p>
        </p:txBody>
      </p:sp>
      <p:pic>
        <p:nvPicPr>
          <p:cNvPr id="1135" name="Google Shape;1135;p17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36" name="Google Shape;1136;p176"/>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t/>
            </a:r>
            <a:endParaRPr b="1" sz="3100" u="sng">
              <a:solidFill>
                <a:schemeClr val="dk2"/>
              </a:solidFill>
            </a:endParaRPr>
          </a:p>
        </p:txBody>
      </p:sp>
      <p:pic>
        <p:nvPicPr>
          <p:cNvPr id="1137" name="Google Shape;1137;p176"/>
          <p:cNvPicPr preferRelativeResize="0"/>
          <p:nvPr/>
        </p:nvPicPr>
        <p:blipFill rotWithShape="1">
          <a:blip r:embed="rId4">
            <a:alphaModFix/>
          </a:blip>
          <a:srcRect b="5498" l="0" r="0" t="23554"/>
          <a:stretch/>
        </p:blipFill>
        <p:spPr>
          <a:xfrm>
            <a:off x="2690801" y="986200"/>
            <a:ext cx="4277049" cy="36642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77"/>
          <p:cNvSpPr txBox="1"/>
          <p:nvPr>
            <p:ph type="title"/>
          </p:nvPr>
        </p:nvSpPr>
        <p:spPr>
          <a:xfrm>
            <a:off x="499375" y="834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Use Case V/s Test Case</a:t>
            </a:r>
            <a:endParaRPr b="1" sz="5000">
              <a:solidFill>
                <a:srgbClr val="BF9000"/>
              </a:solidFill>
              <a:latin typeface="Lato"/>
              <a:ea typeface="Lato"/>
              <a:cs typeface="Lato"/>
              <a:sym typeface="Lato"/>
            </a:endParaRPr>
          </a:p>
        </p:txBody>
      </p:sp>
      <p:pic>
        <p:nvPicPr>
          <p:cNvPr id="1143" name="Google Shape;1143;p17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44" name="Google Shape;1144;p177"/>
          <p:cNvSpPr txBox="1"/>
          <p:nvPr/>
        </p:nvSpPr>
        <p:spPr>
          <a:xfrm>
            <a:off x="1707425" y="1906350"/>
            <a:ext cx="651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Use Case</a:t>
            </a:r>
            <a:r>
              <a:rPr lang="en"/>
              <a:t> – </a:t>
            </a:r>
            <a:r>
              <a:rPr lang="en"/>
              <a:t>Describes functional requirement, prepared by Business</a:t>
            </a:r>
            <a:endParaRPr/>
          </a:p>
          <a:p>
            <a:pPr indent="0" lvl="0" marL="0" rtl="0" algn="l">
              <a:spcBef>
                <a:spcPts val="0"/>
              </a:spcBef>
              <a:spcAft>
                <a:spcPts val="0"/>
              </a:spcAft>
              <a:buNone/>
            </a:pPr>
            <a:r>
              <a:rPr lang="en"/>
              <a:t>Analyst(BA).</a:t>
            </a:r>
            <a:endParaRPr/>
          </a:p>
          <a:p>
            <a:pPr indent="0" lvl="0" marL="0" rtl="0" algn="l">
              <a:spcBef>
                <a:spcPts val="0"/>
              </a:spcBef>
              <a:spcAft>
                <a:spcPts val="0"/>
              </a:spcAft>
              <a:buNone/>
            </a:pPr>
            <a:r>
              <a:rPr lang="en"/>
              <a:t>▪ Test Case – Describes Test Steps/ Procedure, prepared by Test Engineer.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78"/>
          <p:cNvSpPr txBox="1"/>
          <p:nvPr>
            <p:ph type="title"/>
          </p:nvPr>
        </p:nvSpPr>
        <p:spPr>
          <a:xfrm>
            <a:off x="444250" y="149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Test Suite</a:t>
            </a:r>
            <a:endParaRPr b="1" sz="5000">
              <a:solidFill>
                <a:srgbClr val="BF9000"/>
              </a:solidFill>
              <a:latin typeface="Lato"/>
              <a:ea typeface="Lato"/>
              <a:cs typeface="Lato"/>
              <a:sym typeface="Lato"/>
            </a:endParaRPr>
          </a:p>
        </p:txBody>
      </p:sp>
      <p:pic>
        <p:nvPicPr>
          <p:cNvPr id="1150" name="Google Shape;1150;p17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151" name="Google Shape;1151;p178"/>
          <p:cNvPicPr preferRelativeResize="0"/>
          <p:nvPr/>
        </p:nvPicPr>
        <p:blipFill>
          <a:blip r:embed="rId4">
            <a:alphaModFix/>
          </a:blip>
          <a:stretch>
            <a:fillRect/>
          </a:stretch>
        </p:blipFill>
        <p:spPr>
          <a:xfrm>
            <a:off x="2265375" y="1088600"/>
            <a:ext cx="4519399" cy="335972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79"/>
          <p:cNvSpPr txBox="1"/>
          <p:nvPr>
            <p:ph type="title"/>
          </p:nvPr>
        </p:nvSpPr>
        <p:spPr>
          <a:xfrm>
            <a:off x="499375" y="834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Lets Create.......... Test cases</a:t>
            </a:r>
            <a:endParaRPr b="1" sz="5000">
              <a:solidFill>
                <a:srgbClr val="BF9000"/>
              </a:solidFill>
              <a:latin typeface="Lato"/>
              <a:ea typeface="Lato"/>
              <a:cs typeface="Lato"/>
              <a:sym typeface="Lato"/>
            </a:endParaRPr>
          </a:p>
        </p:txBody>
      </p:sp>
      <p:pic>
        <p:nvPicPr>
          <p:cNvPr id="1157" name="Google Shape;1157;p17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0"/>
          <p:cNvSpPr txBox="1"/>
          <p:nvPr>
            <p:ph type="title"/>
          </p:nvPr>
        </p:nvSpPr>
        <p:spPr>
          <a:xfrm>
            <a:off x="499375" y="979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9900FF"/>
                </a:solidFill>
                <a:latin typeface="Lato"/>
                <a:ea typeface="Lato"/>
                <a:cs typeface="Lato"/>
                <a:sym typeface="Lato"/>
              </a:rPr>
              <a:t>Remember these TC Columns</a:t>
            </a:r>
            <a:endParaRPr b="1" sz="4300">
              <a:solidFill>
                <a:srgbClr val="BF9000"/>
              </a:solidFill>
              <a:latin typeface="Lato"/>
              <a:ea typeface="Lato"/>
              <a:cs typeface="Lato"/>
              <a:sym typeface="Lato"/>
            </a:endParaRPr>
          </a:p>
        </p:txBody>
      </p:sp>
      <p:pic>
        <p:nvPicPr>
          <p:cNvPr id="1163" name="Google Shape;1163;p18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64" name="Google Shape;1164;p180"/>
          <p:cNvSpPr txBox="1"/>
          <p:nvPr/>
        </p:nvSpPr>
        <p:spPr>
          <a:xfrm>
            <a:off x="2694550" y="1078800"/>
            <a:ext cx="48915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 sz="2100">
                <a:highlight>
                  <a:srgbClr val="FFFF00"/>
                </a:highlight>
              </a:rPr>
              <a:t>Test Case ID</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Test Case Title</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Description</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Pre-condition</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Priority ( P0, P1,P2,P3) – order</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Requirement ID</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Steps/Actions</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Status</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Expected Result</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Actual Result</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Test data</a:t>
            </a:r>
            <a:endParaRPr sz="2100">
              <a:highlight>
                <a:srgbClr val="FFFF00"/>
              </a:highlight>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81"/>
          <p:cNvSpPr txBox="1"/>
          <p:nvPr>
            <p:ph type="title"/>
          </p:nvPr>
        </p:nvSpPr>
        <p:spPr>
          <a:xfrm>
            <a:off x="448100" y="271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Requirements </a:t>
            </a:r>
            <a:endParaRPr b="1" sz="5000">
              <a:solidFill>
                <a:srgbClr val="9900FF"/>
              </a:solidFill>
              <a:latin typeface="Lato"/>
              <a:ea typeface="Lato"/>
              <a:cs typeface="Lato"/>
              <a:sym typeface="Lato"/>
            </a:endParaRPr>
          </a:p>
        </p:txBody>
      </p:sp>
      <p:sp>
        <p:nvSpPr>
          <p:cNvPr id="1170" name="Google Shape;1170;p181"/>
          <p:cNvSpPr txBox="1"/>
          <p:nvPr/>
        </p:nvSpPr>
        <p:spPr>
          <a:xfrm>
            <a:off x="1131200" y="1370050"/>
            <a:ext cx="6952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3"/>
              </a:rPr>
              <a:t>https://bugz.atlassian.net/l/cp/1ba1G7md</a:t>
            </a:r>
            <a:endParaRPr/>
          </a:p>
          <a:p>
            <a:pPr indent="0" lvl="0" marL="0" rtl="0" algn="ctr">
              <a:spcBef>
                <a:spcPts val="0"/>
              </a:spcBef>
              <a:spcAft>
                <a:spcPts val="0"/>
              </a:spcAft>
              <a:buNone/>
            </a:pPr>
            <a:r>
              <a:t/>
            </a:r>
            <a:endParaRPr/>
          </a:p>
        </p:txBody>
      </p:sp>
      <p:pic>
        <p:nvPicPr>
          <p:cNvPr id="1171" name="Google Shape;1171;p181"/>
          <p:cNvPicPr preferRelativeResize="0"/>
          <p:nvPr/>
        </p:nvPicPr>
        <p:blipFill>
          <a:blip r:embed="rId4">
            <a:alphaModFix/>
          </a:blip>
          <a:stretch>
            <a:fillRect/>
          </a:stretch>
        </p:blipFill>
        <p:spPr>
          <a:xfrm>
            <a:off x="2907550" y="1985650"/>
            <a:ext cx="3892476" cy="2536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80150" y="49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are software testing objectives and purpose?</a:t>
            </a:r>
            <a:endParaRPr b="1" sz="5000">
              <a:solidFill>
                <a:srgbClr val="9900FF"/>
              </a:solidFill>
              <a:latin typeface="Lato"/>
              <a:ea typeface="Lato"/>
              <a:cs typeface="Lato"/>
              <a:sym typeface="Lato"/>
            </a:endParaRPr>
          </a:p>
        </p:txBody>
      </p:sp>
      <p:sp>
        <p:nvSpPr>
          <p:cNvPr id="165" name="Google Shape;165;p29"/>
          <p:cNvSpPr txBox="1"/>
          <p:nvPr/>
        </p:nvSpPr>
        <p:spPr>
          <a:xfrm>
            <a:off x="1015050" y="2140975"/>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u="sng">
                <a:solidFill>
                  <a:srgbClr val="CF4344"/>
                </a:solidFill>
                <a:highlight>
                  <a:srgbClr val="FFFFFF"/>
                </a:highlight>
                <a:latin typeface="Open Sans"/>
                <a:ea typeface="Open Sans"/>
                <a:cs typeface="Open Sans"/>
                <a:sym typeface="Open Sans"/>
                <a:hlinkClick r:id="rId3">
                  <a:extLst>
                    <a:ext uri="{A12FA001-AC4F-418D-AE19-62706E023703}">
                      <ahyp:hlinkClr val="tx"/>
                    </a:ext>
                  </a:extLst>
                </a:hlinkClick>
              </a:rPr>
              <a:t>Finding defects</a:t>
            </a:r>
            <a:r>
              <a:rPr lang="en" sz="1350">
                <a:solidFill>
                  <a:srgbClr val="333333"/>
                </a:solidFill>
                <a:highlight>
                  <a:srgbClr val="FFFFFF"/>
                </a:highlight>
                <a:latin typeface="Open Sans"/>
                <a:ea typeface="Open Sans"/>
                <a:cs typeface="Open Sans"/>
                <a:sym typeface="Open Sans"/>
              </a:rPr>
              <a:t> </a:t>
            </a:r>
            <a:endParaRPr/>
          </a:p>
        </p:txBody>
      </p:sp>
      <p:sp>
        <p:nvSpPr>
          <p:cNvPr id="166" name="Google Shape;166;p29"/>
          <p:cNvSpPr txBox="1"/>
          <p:nvPr/>
        </p:nvSpPr>
        <p:spPr>
          <a:xfrm>
            <a:off x="1108875" y="27722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Gaining confidence in and providing information about the level of quality</a:t>
            </a:r>
            <a:endParaRPr/>
          </a:p>
        </p:txBody>
      </p:sp>
      <p:sp>
        <p:nvSpPr>
          <p:cNvPr id="167" name="Google Shape;167;p29"/>
          <p:cNvSpPr txBox="1"/>
          <p:nvPr/>
        </p:nvSpPr>
        <p:spPr>
          <a:xfrm>
            <a:off x="3036625" y="1816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prevent defects.</a:t>
            </a:r>
            <a:endParaRPr/>
          </a:p>
        </p:txBody>
      </p:sp>
      <p:sp>
        <p:nvSpPr>
          <p:cNvPr id="168" name="Google Shape;168;p29"/>
          <p:cNvSpPr txBox="1"/>
          <p:nvPr/>
        </p:nvSpPr>
        <p:spPr>
          <a:xfrm>
            <a:off x="5294450" y="24535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end result meets t</a:t>
            </a:r>
            <a:r>
              <a:rPr lang="en"/>
              <a:t>he business and user requirements.</a:t>
            </a:r>
            <a:endParaRPr/>
          </a:p>
        </p:txBody>
      </p:sp>
      <p:sp>
        <p:nvSpPr>
          <p:cNvPr id="169" name="Google Shape;169;p29"/>
          <p:cNvSpPr txBox="1"/>
          <p:nvPr/>
        </p:nvSpPr>
        <p:spPr>
          <a:xfrm>
            <a:off x="1699950" y="37275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ensure that it satisfies the BRS that is Business Requirement</a:t>
            </a:r>
            <a:endParaRPr/>
          </a:p>
        </p:txBody>
      </p:sp>
      <p:sp>
        <p:nvSpPr>
          <p:cNvPr id="170" name="Google Shape;170;p29"/>
          <p:cNvSpPr txBox="1"/>
          <p:nvPr/>
        </p:nvSpPr>
        <p:spPr>
          <a:xfrm>
            <a:off x="5262925" y="36763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00"/>
                </a:highlight>
              </a:rPr>
              <a:t>gain the confidence of the customers by providing them a quality product.</a:t>
            </a:r>
            <a:endParaRPr b="1">
              <a:highlight>
                <a:srgbClr val="FFFF00"/>
              </a:highlight>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82"/>
          <p:cNvSpPr txBox="1"/>
          <p:nvPr>
            <p:ph type="title"/>
          </p:nvPr>
        </p:nvSpPr>
        <p:spPr>
          <a:xfrm>
            <a:off x="448100" y="271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Requirements </a:t>
            </a:r>
            <a:endParaRPr b="1" sz="5000">
              <a:solidFill>
                <a:srgbClr val="9900FF"/>
              </a:solidFill>
              <a:latin typeface="Lato"/>
              <a:ea typeface="Lato"/>
              <a:cs typeface="Lato"/>
              <a:sym typeface="Lato"/>
            </a:endParaRPr>
          </a:p>
        </p:txBody>
      </p:sp>
      <p:sp>
        <p:nvSpPr>
          <p:cNvPr id="1177" name="Google Shape;1177;p182"/>
          <p:cNvSpPr txBox="1"/>
          <p:nvPr/>
        </p:nvSpPr>
        <p:spPr>
          <a:xfrm>
            <a:off x="1131200" y="1370050"/>
            <a:ext cx="69522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Go to this </a:t>
            </a:r>
            <a:r>
              <a:rPr lang="en" u="sng">
                <a:solidFill>
                  <a:schemeClr val="hlink"/>
                </a:solidFill>
                <a:hlinkClick r:id="rId3"/>
              </a:rPr>
              <a:t>https://awesomeqa.com/ui/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Registration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TC - </a:t>
            </a:r>
            <a:r>
              <a:rPr lang="en" u="sng">
                <a:solidFill>
                  <a:schemeClr val="hlink"/>
                </a:solidFill>
                <a:hlinkClick r:id="rId4"/>
              </a:rPr>
              <a:t>https://sdet.live/tc-template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Acceptance Criteria - User Able to register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83"/>
          <p:cNvSpPr txBox="1"/>
          <p:nvPr>
            <p:ph type="title"/>
          </p:nvPr>
        </p:nvSpPr>
        <p:spPr>
          <a:xfrm>
            <a:off x="354575" y="305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Designing</a:t>
            </a:r>
            <a:endParaRPr b="1" sz="5000">
              <a:solidFill>
                <a:srgbClr val="9900FF"/>
              </a:solidFill>
              <a:latin typeface="Lato"/>
              <a:ea typeface="Lato"/>
              <a:cs typeface="Lato"/>
              <a:sym typeface="Lato"/>
            </a:endParaRPr>
          </a:p>
        </p:txBody>
      </p:sp>
      <p:sp>
        <p:nvSpPr>
          <p:cNvPr id="1183" name="Google Shape;1183;p183"/>
          <p:cNvSpPr txBox="1"/>
          <p:nvPr/>
        </p:nvSpPr>
        <p:spPr>
          <a:xfrm>
            <a:off x="1095900" y="1285025"/>
            <a:ext cx="69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https://www.figma.com/file/ljMAQ772fjgrZy3wyfYIjB/Docushack?node-id=0%3A1</a:t>
            </a:r>
            <a:endParaRPr/>
          </a:p>
          <a:p>
            <a:pPr indent="0" lvl="0" marL="0" rtl="0" algn="l">
              <a:spcBef>
                <a:spcPts val="0"/>
              </a:spcBef>
              <a:spcAft>
                <a:spcPts val="0"/>
              </a:spcAft>
              <a:buNone/>
            </a:pPr>
            <a:r>
              <a:t/>
            </a:r>
            <a:endParaRPr/>
          </a:p>
        </p:txBody>
      </p:sp>
      <p:pic>
        <p:nvPicPr>
          <p:cNvPr id="1184" name="Google Shape;1184;p183"/>
          <p:cNvPicPr preferRelativeResize="0"/>
          <p:nvPr/>
        </p:nvPicPr>
        <p:blipFill>
          <a:blip r:embed="rId4">
            <a:alphaModFix/>
          </a:blip>
          <a:stretch>
            <a:fillRect/>
          </a:stretch>
        </p:blipFill>
        <p:spPr>
          <a:xfrm>
            <a:off x="2031250" y="1866000"/>
            <a:ext cx="4897600" cy="27082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84"/>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9900FF"/>
                </a:solidFill>
                <a:latin typeface="Lato"/>
                <a:ea typeface="Lato"/>
                <a:cs typeface="Lato"/>
                <a:sym typeface="Lato"/>
              </a:rPr>
              <a:t>Create Test Cases for Login VWO.com</a:t>
            </a:r>
            <a:endParaRPr b="1" sz="3400">
              <a:solidFill>
                <a:srgbClr val="9900FF"/>
              </a:solidFill>
              <a:latin typeface="Lato"/>
              <a:ea typeface="Lato"/>
              <a:cs typeface="Lato"/>
              <a:sym typeface="Lato"/>
            </a:endParaRPr>
          </a:p>
        </p:txBody>
      </p:sp>
      <p:sp>
        <p:nvSpPr>
          <p:cNvPr id="1190" name="Google Shape;1190;p184"/>
          <p:cNvSpPr txBox="1"/>
          <p:nvPr/>
        </p:nvSpPr>
        <p:spPr>
          <a:xfrm>
            <a:off x="2142825" y="2024325"/>
            <a:ext cx="4601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u="sng">
                <a:solidFill>
                  <a:schemeClr val="hlink"/>
                </a:solidFill>
                <a:hlinkClick r:id="rId3"/>
              </a:rPr>
              <a:t>https://sdet.live/tc-template</a:t>
            </a:r>
            <a:endParaRPr sz="2700"/>
          </a:p>
          <a:p>
            <a:pPr indent="0" lvl="0" marL="0" rtl="0" algn="l">
              <a:spcBef>
                <a:spcPts val="0"/>
              </a:spcBef>
              <a:spcAft>
                <a:spcPts val="0"/>
              </a:spcAft>
              <a:buNone/>
            </a:pPr>
            <a:r>
              <a:t/>
            </a:r>
            <a:endParaRPr sz="27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What is Requirement Traceability Matrix ?</a:t>
            </a:r>
            <a:endParaRPr b="1" sz="3300">
              <a:solidFill>
                <a:srgbClr val="9900FF"/>
              </a:solidFill>
              <a:latin typeface="Lato"/>
              <a:ea typeface="Lato"/>
              <a:cs typeface="Lato"/>
              <a:sym typeface="Lato"/>
            </a:endParaRPr>
          </a:p>
        </p:txBody>
      </p:sp>
      <p:pic>
        <p:nvPicPr>
          <p:cNvPr id="1196" name="Google Shape;1196;p18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97" name="Google Shape;1197;p185"/>
          <p:cNvSpPr txBox="1"/>
          <p:nvPr/>
        </p:nvSpPr>
        <p:spPr>
          <a:xfrm>
            <a:off x="858675" y="858675"/>
            <a:ext cx="7600500" cy="912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700"/>
              </a:spcAft>
              <a:buNone/>
            </a:pPr>
            <a:r>
              <a:rPr b="1" lang="en" sz="2200">
                <a:solidFill>
                  <a:schemeClr val="dk2"/>
                </a:solidFill>
              </a:rPr>
              <a:t>A </a:t>
            </a:r>
            <a:r>
              <a:rPr b="1" lang="en" sz="2200">
                <a:solidFill>
                  <a:schemeClr val="dk2"/>
                </a:solidFill>
                <a:highlight>
                  <a:schemeClr val="accent6"/>
                </a:highlight>
              </a:rPr>
              <a:t>document</a:t>
            </a:r>
            <a:r>
              <a:rPr b="1" lang="en" sz="2200">
                <a:solidFill>
                  <a:schemeClr val="dk2"/>
                </a:solidFill>
              </a:rPr>
              <a:t> that demonstrates the r</a:t>
            </a:r>
            <a:r>
              <a:rPr b="1" lang="en" sz="2200">
                <a:solidFill>
                  <a:schemeClr val="dk2"/>
                </a:solidFill>
                <a:highlight>
                  <a:schemeClr val="accent6"/>
                </a:highlight>
              </a:rPr>
              <a:t>elationship between requirements and other artifacts</a:t>
            </a:r>
            <a:endParaRPr b="1" sz="2200">
              <a:solidFill>
                <a:schemeClr val="dk2"/>
              </a:solidFill>
              <a:highlight>
                <a:schemeClr val="accent6"/>
              </a:highlight>
            </a:endParaRPr>
          </a:p>
        </p:txBody>
      </p:sp>
      <p:pic>
        <p:nvPicPr>
          <p:cNvPr id="1198" name="Google Shape;1198;p185"/>
          <p:cNvPicPr preferRelativeResize="0"/>
          <p:nvPr/>
        </p:nvPicPr>
        <p:blipFill>
          <a:blip r:embed="rId4">
            <a:alphaModFix/>
          </a:blip>
          <a:stretch>
            <a:fillRect/>
          </a:stretch>
        </p:blipFill>
        <p:spPr>
          <a:xfrm>
            <a:off x="2251375" y="1728750"/>
            <a:ext cx="4552950" cy="28956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86"/>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Test Environment</a:t>
            </a:r>
            <a:endParaRPr b="1" sz="3300">
              <a:solidFill>
                <a:srgbClr val="9900FF"/>
              </a:solidFill>
              <a:latin typeface="Lato"/>
              <a:ea typeface="Lato"/>
              <a:cs typeface="Lato"/>
              <a:sym typeface="Lato"/>
            </a:endParaRPr>
          </a:p>
        </p:txBody>
      </p:sp>
      <p:pic>
        <p:nvPicPr>
          <p:cNvPr id="1204" name="Google Shape;1204;p18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05" name="Google Shape;1205;p186"/>
          <p:cNvSpPr txBox="1"/>
          <p:nvPr/>
        </p:nvSpPr>
        <p:spPr>
          <a:xfrm>
            <a:off x="858675" y="858675"/>
            <a:ext cx="7600500" cy="425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b="1" lang="en" sz="1900">
                <a:solidFill>
                  <a:schemeClr val="dk2"/>
                </a:solidFill>
              </a:rPr>
              <a:t>Test Environment is a platform specially build for test case execution on the software product.</a:t>
            </a:r>
            <a:endParaRPr b="1" sz="1900">
              <a:solidFill>
                <a:schemeClr val="dk2"/>
              </a:solidFill>
            </a:endParaRPr>
          </a:p>
          <a:p>
            <a:pPr indent="0" lvl="0" marL="457200" rtl="0" algn="l">
              <a:lnSpc>
                <a:spcPct val="115000"/>
              </a:lnSpc>
              <a:spcBef>
                <a:spcPts val="1700"/>
              </a:spcBef>
              <a:spcAft>
                <a:spcPts val="0"/>
              </a:spcAft>
              <a:buClr>
                <a:schemeClr val="dk1"/>
              </a:buClr>
              <a:buSzPts val="1100"/>
              <a:buFont typeface="Arial"/>
              <a:buNone/>
            </a:pPr>
            <a:r>
              <a:rPr b="1" lang="en" sz="1900">
                <a:solidFill>
                  <a:schemeClr val="dk2"/>
                </a:solidFill>
              </a:rPr>
              <a:t>▪ It is created by integrating the required software and hardware along with proper network</a:t>
            </a:r>
            <a:endParaRPr b="1" sz="1900">
              <a:solidFill>
                <a:schemeClr val="dk2"/>
              </a:solidFill>
            </a:endParaRPr>
          </a:p>
          <a:p>
            <a:pPr indent="0" lvl="0" marL="457200" rtl="0" algn="l">
              <a:lnSpc>
                <a:spcPct val="115000"/>
              </a:lnSpc>
              <a:spcBef>
                <a:spcPts val="1700"/>
              </a:spcBef>
              <a:spcAft>
                <a:spcPts val="0"/>
              </a:spcAft>
              <a:buClr>
                <a:schemeClr val="dk1"/>
              </a:buClr>
              <a:buSzPts val="1100"/>
              <a:buFont typeface="Arial"/>
              <a:buNone/>
            </a:pPr>
            <a:r>
              <a:rPr b="1" lang="en" sz="1900">
                <a:solidFill>
                  <a:schemeClr val="dk2"/>
                </a:solidFill>
              </a:rPr>
              <a:t>configurations.</a:t>
            </a:r>
            <a:endParaRPr b="1" sz="1900">
              <a:solidFill>
                <a:schemeClr val="dk2"/>
              </a:solidFill>
            </a:endParaRPr>
          </a:p>
          <a:p>
            <a:pPr indent="0" lvl="0" marL="457200" rtl="0" algn="l">
              <a:lnSpc>
                <a:spcPct val="115000"/>
              </a:lnSpc>
              <a:spcBef>
                <a:spcPts val="1700"/>
              </a:spcBef>
              <a:spcAft>
                <a:spcPts val="0"/>
              </a:spcAft>
              <a:buClr>
                <a:schemeClr val="dk1"/>
              </a:buClr>
              <a:buSzPts val="1100"/>
              <a:buFont typeface="Arial"/>
              <a:buNone/>
            </a:pPr>
            <a:r>
              <a:rPr b="1" lang="en" sz="1900">
                <a:solidFill>
                  <a:schemeClr val="dk2"/>
                </a:solidFill>
              </a:rPr>
              <a:t>▪ Test environment </a:t>
            </a:r>
            <a:r>
              <a:rPr b="1" lang="en" sz="1900">
                <a:solidFill>
                  <a:schemeClr val="dk2"/>
                </a:solidFill>
              </a:rPr>
              <a:t>stimulates</a:t>
            </a:r>
            <a:r>
              <a:rPr b="1" lang="en" sz="1900">
                <a:solidFill>
                  <a:schemeClr val="dk2"/>
                </a:solidFill>
              </a:rPr>
              <a:t> production/real time environment.</a:t>
            </a:r>
            <a:endParaRPr b="1" sz="1900">
              <a:solidFill>
                <a:schemeClr val="dk2"/>
              </a:solidFill>
            </a:endParaRPr>
          </a:p>
          <a:p>
            <a:pPr indent="0" lvl="0" marL="457200" rtl="0" algn="l">
              <a:lnSpc>
                <a:spcPct val="115000"/>
              </a:lnSpc>
              <a:spcBef>
                <a:spcPts val="1700"/>
              </a:spcBef>
              <a:spcAft>
                <a:spcPts val="0"/>
              </a:spcAft>
              <a:buClr>
                <a:schemeClr val="dk1"/>
              </a:buClr>
              <a:buSzPts val="1100"/>
              <a:buFont typeface="Arial"/>
              <a:buNone/>
            </a:pPr>
            <a:r>
              <a:rPr b="1" lang="en" sz="1900">
                <a:solidFill>
                  <a:schemeClr val="dk2"/>
                </a:solidFill>
              </a:rPr>
              <a:t>▪ Another name of test environment is</a:t>
            </a:r>
            <a:r>
              <a:rPr b="1" lang="en" sz="1900">
                <a:solidFill>
                  <a:schemeClr val="dk2"/>
                </a:solidFill>
                <a:highlight>
                  <a:srgbClr val="FFFF00"/>
                </a:highlight>
              </a:rPr>
              <a:t> Test Bed.</a:t>
            </a:r>
            <a:endParaRPr b="1" sz="1900">
              <a:solidFill>
                <a:schemeClr val="dk2"/>
              </a:solidFill>
              <a:highlight>
                <a:srgbClr val="FFFF00"/>
              </a:highlight>
            </a:endParaRPr>
          </a:p>
          <a:p>
            <a:pPr indent="0" lvl="0" marL="457200" rtl="0" algn="l">
              <a:lnSpc>
                <a:spcPct val="115000"/>
              </a:lnSpc>
              <a:spcBef>
                <a:spcPts val="1700"/>
              </a:spcBef>
              <a:spcAft>
                <a:spcPts val="1700"/>
              </a:spcAft>
              <a:buNone/>
            </a:pPr>
            <a:r>
              <a:t/>
            </a:r>
            <a:endParaRPr b="1" sz="1900">
              <a:solidFill>
                <a:schemeClr val="dk2"/>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87"/>
          <p:cNvSpPr txBox="1"/>
          <p:nvPr>
            <p:ph type="title"/>
          </p:nvPr>
        </p:nvSpPr>
        <p:spPr>
          <a:xfrm>
            <a:off x="197550" y="-487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Test Execution</a:t>
            </a:r>
            <a:endParaRPr b="1" sz="3300">
              <a:solidFill>
                <a:srgbClr val="9900FF"/>
              </a:solidFill>
              <a:latin typeface="Lato"/>
              <a:ea typeface="Lato"/>
              <a:cs typeface="Lato"/>
              <a:sym typeface="Lato"/>
            </a:endParaRPr>
          </a:p>
        </p:txBody>
      </p:sp>
      <p:pic>
        <p:nvPicPr>
          <p:cNvPr id="1211" name="Google Shape;1211;p18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12" name="Google Shape;1212;p187"/>
          <p:cNvSpPr txBox="1"/>
          <p:nvPr/>
        </p:nvSpPr>
        <p:spPr>
          <a:xfrm>
            <a:off x="858675" y="858675"/>
            <a:ext cx="7600500" cy="3788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b="1" lang="en" sz="1300">
                <a:solidFill>
                  <a:schemeClr val="dk2"/>
                </a:solidFill>
                <a:latin typeface="Lato"/>
                <a:ea typeface="Lato"/>
                <a:cs typeface="Lato"/>
                <a:sym typeface="Lato"/>
              </a:rPr>
              <a:t>During this phase test team will carry out the testing based on the test plans and the test cases prepared.</a:t>
            </a:r>
            <a:endParaRPr b="1" sz="1300">
              <a:solidFill>
                <a:schemeClr val="dk2"/>
              </a:solidFill>
              <a:latin typeface="Lato"/>
              <a:ea typeface="Lato"/>
              <a:cs typeface="Lato"/>
              <a:sym typeface="Lato"/>
            </a:endParaRPr>
          </a:p>
          <a:p>
            <a:pPr indent="0" lvl="0" marL="457200" rtl="0" algn="l">
              <a:lnSpc>
                <a:spcPct val="115000"/>
              </a:lnSpc>
              <a:spcBef>
                <a:spcPts val="1700"/>
              </a:spcBef>
              <a:spcAft>
                <a:spcPts val="0"/>
              </a:spcAft>
              <a:buClr>
                <a:schemeClr val="dk1"/>
              </a:buClr>
              <a:buSzPts val="1100"/>
              <a:buFont typeface="Arial"/>
              <a:buNone/>
            </a:pPr>
            <a:r>
              <a:rPr b="1" lang="en" sz="1300">
                <a:solidFill>
                  <a:schemeClr val="dk2"/>
                </a:solidFill>
                <a:latin typeface="Lato"/>
                <a:ea typeface="Lato"/>
                <a:cs typeface="Lato"/>
                <a:sym typeface="Lato"/>
              </a:rPr>
              <a:t>▪ Entry Criteria: Test cases , Test Data &amp; Test Plan</a:t>
            </a:r>
            <a:endParaRPr b="1" sz="1300">
              <a:solidFill>
                <a:schemeClr val="dk2"/>
              </a:solidFill>
              <a:latin typeface="Lato"/>
              <a:ea typeface="Lato"/>
              <a:cs typeface="Lato"/>
              <a:sym typeface="Lato"/>
            </a:endParaRPr>
          </a:p>
          <a:p>
            <a:pPr indent="0" lvl="0" marL="457200" rtl="0" algn="l">
              <a:lnSpc>
                <a:spcPct val="115000"/>
              </a:lnSpc>
              <a:spcBef>
                <a:spcPts val="1700"/>
              </a:spcBef>
              <a:spcAft>
                <a:spcPts val="0"/>
              </a:spcAft>
              <a:buClr>
                <a:schemeClr val="dk1"/>
              </a:buClr>
              <a:buSzPts val="1100"/>
              <a:buFont typeface="Arial"/>
              <a:buNone/>
            </a:pPr>
            <a:r>
              <a:rPr b="1" lang="en" sz="1300">
                <a:solidFill>
                  <a:schemeClr val="dk2"/>
                </a:solidFill>
                <a:latin typeface="Lato"/>
                <a:ea typeface="Lato"/>
                <a:cs typeface="Lato"/>
                <a:sym typeface="Lato"/>
              </a:rPr>
              <a:t>▪ Activities:</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 Test cases are executed based on the test planning.</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Status of test cases are marked, like Passed, Failed, Blocked, Run, and others.</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Documentation of test results and log defects for failed cases is done.</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All the blocked and failed test cases are assigned bug ids.</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Retesting once the defects are fixed.</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Defects are tracked till closure.</a:t>
            </a:r>
            <a:endParaRPr b="1" sz="1300">
              <a:solidFill>
                <a:schemeClr val="dk2"/>
              </a:solidFill>
              <a:latin typeface="Lato"/>
              <a:ea typeface="Lato"/>
              <a:cs typeface="Lato"/>
              <a:sym typeface="Lato"/>
            </a:endParaRPr>
          </a:p>
          <a:p>
            <a:pPr indent="0" lvl="0" marL="457200" rtl="0" algn="l">
              <a:lnSpc>
                <a:spcPct val="115000"/>
              </a:lnSpc>
              <a:spcBef>
                <a:spcPts val="1700"/>
              </a:spcBef>
              <a:spcAft>
                <a:spcPts val="0"/>
              </a:spcAft>
              <a:buClr>
                <a:schemeClr val="dk1"/>
              </a:buClr>
              <a:buSzPts val="1100"/>
              <a:buFont typeface="Arial"/>
              <a:buNone/>
            </a:pPr>
            <a:r>
              <a:rPr b="1" lang="en" sz="1300">
                <a:solidFill>
                  <a:schemeClr val="dk2"/>
                </a:solidFill>
                <a:latin typeface="Lato"/>
                <a:ea typeface="Lato"/>
                <a:cs typeface="Lato"/>
                <a:sym typeface="Lato"/>
              </a:rPr>
              <a:t>▪ Deliverables: Provides defect and test case execution report with completed results.</a:t>
            </a:r>
            <a:endParaRPr b="1" sz="1300">
              <a:solidFill>
                <a:schemeClr val="dk2"/>
              </a:solidFill>
              <a:latin typeface="Lato"/>
              <a:ea typeface="Lato"/>
              <a:cs typeface="Lato"/>
              <a:sym typeface="Lato"/>
            </a:endParaRPr>
          </a:p>
          <a:p>
            <a:pPr indent="0" lvl="0" marL="457200" rtl="0" algn="l">
              <a:lnSpc>
                <a:spcPct val="115000"/>
              </a:lnSpc>
              <a:spcBef>
                <a:spcPts val="1700"/>
              </a:spcBef>
              <a:spcAft>
                <a:spcPts val="1700"/>
              </a:spcAft>
              <a:buNone/>
            </a:pPr>
            <a:r>
              <a:t/>
            </a:r>
            <a:endParaRPr b="1" sz="1300">
              <a:solidFill>
                <a:schemeClr val="dk2"/>
              </a:solidFill>
              <a:latin typeface="Lato"/>
              <a:ea typeface="Lato"/>
              <a:cs typeface="Lato"/>
              <a:sym typeface="Lato"/>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8"/>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Defect and Error</a:t>
            </a:r>
            <a:endParaRPr b="1" sz="4700">
              <a:solidFill>
                <a:srgbClr val="9900FF"/>
              </a:solidFill>
              <a:latin typeface="Lato"/>
              <a:ea typeface="Lato"/>
              <a:cs typeface="Lato"/>
              <a:sym typeface="Lato"/>
            </a:endParaRPr>
          </a:p>
        </p:txBody>
      </p:sp>
      <p:pic>
        <p:nvPicPr>
          <p:cNvPr id="1218" name="Google Shape;1218;p18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19" name="Google Shape;1219;p188"/>
          <p:cNvSpPr txBox="1"/>
          <p:nvPr/>
        </p:nvSpPr>
        <p:spPr>
          <a:xfrm>
            <a:off x="858675" y="858675"/>
            <a:ext cx="7600500" cy="34056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rPr b="1" lang="en" sz="3100">
                <a:solidFill>
                  <a:schemeClr val="dk2"/>
                </a:solidFill>
              </a:rPr>
              <a:t>Error</a:t>
            </a:r>
            <a:r>
              <a:rPr lang="en" sz="3100">
                <a:solidFill>
                  <a:schemeClr val="dk2"/>
                </a:solidFill>
              </a:rPr>
              <a:t> is the </a:t>
            </a:r>
            <a:r>
              <a:rPr b="1" lang="en" sz="3100" u="sng">
                <a:solidFill>
                  <a:schemeClr val="dk2"/>
                </a:solidFill>
                <a:highlight>
                  <a:srgbClr val="FFFF00"/>
                </a:highlight>
              </a:rPr>
              <a:t>mistake</a:t>
            </a:r>
            <a:r>
              <a:rPr lang="en" sz="3100">
                <a:solidFill>
                  <a:schemeClr val="dk2"/>
                </a:solidFill>
                <a:highlight>
                  <a:srgbClr val="FFFF00"/>
                </a:highlight>
              </a:rPr>
              <a:t> in coding done by developer</a:t>
            </a:r>
            <a:endParaRPr sz="3100">
              <a:solidFill>
                <a:schemeClr val="dk2"/>
              </a:solidFill>
              <a:highlight>
                <a:srgbClr val="FFFF00"/>
              </a:highlight>
            </a:endParaRPr>
          </a:p>
          <a:p>
            <a:pPr indent="-393700" lvl="0" marL="457200" rtl="0" algn="l">
              <a:lnSpc>
                <a:spcPct val="115000"/>
              </a:lnSpc>
              <a:spcBef>
                <a:spcPts val="0"/>
              </a:spcBef>
              <a:spcAft>
                <a:spcPts val="0"/>
              </a:spcAft>
              <a:buClr>
                <a:schemeClr val="dk2"/>
              </a:buClr>
              <a:buSzPts val="2600"/>
              <a:buChar char="●"/>
            </a:pPr>
            <a:r>
              <a:rPr lang="en" sz="3100">
                <a:solidFill>
                  <a:schemeClr val="dk2"/>
                </a:solidFill>
                <a:highlight>
                  <a:srgbClr val="FFFF00"/>
                </a:highlight>
              </a:rPr>
              <a:t>Bug</a:t>
            </a:r>
            <a:r>
              <a:rPr lang="en" sz="3100">
                <a:solidFill>
                  <a:schemeClr val="dk2"/>
                </a:solidFill>
              </a:rPr>
              <a:t> is </a:t>
            </a:r>
            <a:r>
              <a:rPr b="1" lang="en" sz="3100" u="sng">
                <a:solidFill>
                  <a:schemeClr val="dk2"/>
                </a:solidFill>
              </a:rPr>
              <a:t>something which testers identify due to error in code</a:t>
            </a:r>
            <a:endParaRPr b="1" sz="3100" u="sng">
              <a:solidFill>
                <a:schemeClr val="dk2"/>
              </a:solidFill>
            </a:endParaRPr>
          </a:p>
          <a:p>
            <a:pPr indent="-393700" lvl="0" marL="457200" rtl="0" algn="l">
              <a:lnSpc>
                <a:spcPct val="115000"/>
              </a:lnSpc>
              <a:spcBef>
                <a:spcPts val="0"/>
              </a:spcBef>
              <a:spcAft>
                <a:spcPts val="0"/>
              </a:spcAft>
              <a:buClr>
                <a:schemeClr val="dk2"/>
              </a:buClr>
              <a:buSzPts val="2600"/>
              <a:buChar char="●"/>
            </a:pPr>
            <a:r>
              <a:rPr b="1" lang="en" sz="3100">
                <a:solidFill>
                  <a:schemeClr val="dk2"/>
                </a:solidFill>
                <a:highlight>
                  <a:srgbClr val="FFFF00"/>
                </a:highlight>
              </a:rPr>
              <a:t>Defect</a:t>
            </a:r>
            <a:r>
              <a:rPr lang="en" sz="3100">
                <a:solidFill>
                  <a:schemeClr val="dk2"/>
                </a:solidFill>
                <a:highlight>
                  <a:srgbClr val="FFFF00"/>
                </a:highlight>
              </a:rPr>
              <a:t> </a:t>
            </a:r>
            <a:r>
              <a:rPr lang="en" sz="3100">
                <a:solidFill>
                  <a:schemeClr val="dk2"/>
                </a:solidFill>
              </a:rPr>
              <a:t>is the </a:t>
            </a:r>
            <a:r>
              <a:rPr b="1" lang="en" sz="3100" u="sng">
                <a:solidFill>
                  <a:schemeClr val="dk2"/>
                </a:solidFill>
              </a:rPr>
              <a:t>variation from the requirement</a:t>
            </a:r>
            <a:endParaRPr b="1" sz="3100" u="sng">
              <a:solidFill>
                <a:schemeClr val="dk2"/>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89"/>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Failure</a:t>
            </a:r>
            <a:endParaRPr b="1" sz="4700">
              <a:solidFill>
                <a:srgbClr val="9900FF"/>
              </a:solidFill>
              <a:latin typeface="Lato"/>
              <a:ea typeface="Lato"/>
              <a:cs typeface="Lato"/>
              <a:sym typeface="Lato"/>
            </a:endParaRPr>
          </a:p>
        </p:txBody>
      </p:sp>
      <p:pic>
        <p:nvPicPr>
          <p:cNvPr id="1225" name="Google Shape;1225;p18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26" name="Google Shape;1226;p189"/>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rPr b="1" lang="en" sz="3100">
                <a:solidFill>
                  <a:schemeClr val="dk2"/>
                </a:solidFill>
              </a:rPr>
              <a:t>A </a:t>
            </a:r>
            <a:r>
              <a:rPr b="1" lang="en" sz="3100">
                <a:solidFill>
                  <a:schemeClr val="dk2"/>
                </a:solidFill>
                <a:highlight>
                  <a:srgbClr val="FFFF00"/>
                </a:highlight>
              </a:rPr>
              <a:t>defect</a:t>
            </a:r>
            <a:r>
              <a:rPr b="1" lang="en" sz="3100">
                <a:solidFill>
                  <a:schemeClr val="dk2"/>
                </a:solidFill>
              </a:rPr>
              <a:t> that reaches a customer.</a:t>
            </a:r>
            <a:endParaRPr b="1" sz="3100" u="sng">
              <a:solidFill>
                <a:schemeClr val="dk2"/>
              </a:solidFill>
            </a:endParaRPr>
          </a:p>
        </p:txBody>
      </p:sp>
      <p:pic>
        <p:nvPicPr>
          <p:cNvPr id="1227" name="Google Shape;1227;p189"/>
          <p:cNvPicPr preferRelativeResize="0"/>
          <p:nvPr/>
        </p:nvPicPr>
        <p:blipFill rotWithShape="1">
          <a:blip r:embed="rId4">
            <a:alphaModFix/>
          </a:blip>
          <a:srcRect b="0" l="0" r="0" t="19348"/>
          <a:stretch/>
        </p:blipFill>
        <p:spPr>
          <a:xfrm>
            <a:off x="722700" y="1404625"/>
            <a:ext cx="7472900" cy="32438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90"/>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Life Cycle</a:t>
            </a:r>
            <a:endParaRPr b="1" sz="4700">
              <a:solidFill>
                <a:srgbClr val="9900FF"/>
              </a:solidFill>
              <a:latin typeface="Lato"/>
              <a:ea typeface="Lato"/>
              <a:cs typeface="Lato"/>
              <a:sym typeface="Lato"/>
            </a:endParaRPr>
          </a:p>
        </p:txBody>
      </p:sp>
      <p:pic>
        <p:nvPicPr>
          <p:cNvPr id="1233" name="Google Shape;1233;p19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234" name="Google Shape;1234;p190"/>
          <p:cNvPicPr preferRelativeResize="0"/>
          <p:nvPr/>
        </p:nvPicPr>
        <p:blipFill>
          <a:blip r:embed="rId4">
            <a:alphaModFix/>
          </a:blip>
          <a:stretch>
            <a:fillRect/>
          </a:stretch>
        </p:blipFill>
        <p:spPr>
          <a:xfrm>
            <a:off x="1520700" y="1030100"/>
            <a:ext cx="5878474" cy="35050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91"/>
          <p:cNvSpPr txBox="1"/>
          <p:nvPr>
            <p:ph type="title"/>
          </p:nvPr>
        </p:nvSpPr>
        <p:spPr>
          <a:xfrm>
            <a:off x="197550" y="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Life Cycle</a:t>
            </a:r>
            <a:endParaRPr b="1" sz="4700">
              <a:solidFill>
                <a:srgbClr val="9900FF"/>
              </a:solidFill>
              <a:latin typeface="Lato"/>
              <a:ea typeface="Lato"/>
              <a:cs typeface="Lato"/>
              <a:sym typeface="Lato"/>
            </a:endParaRPr>
          </a:p>
        </p:txBody>
      </p:sp>
      <p:pic>
        <p:nvPicPr>
          <p:cNvPr id="1240" name="Google Shape;1240;p19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241" name="Google Shape;1241;p191"/>
          <p:cNvPicPr preferRelativeResize="0"/>
          <p:nvPr/>
        </p:nvPicPr>
        <p:blipFill>
          <a:blip r:embed="rId4">
            <a:alphaModFix/>
          </a:blip>
          <a:stretch>
            <a:fillRect/>
          </a:stretch>
        </p:blipFill>
        <p:spPr>
          <a:xfrm>
            <a:off x="1790800" y="801250"/>
            <a:ext cx="5562389" cy="3808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1585425" y="727626"/>
            <a:ext cx="5844076" cy="38404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92"/>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Reporting Tools</a:t>
            </a:r>
            <a:endParaRPr b="1" sz="4700">
              <a:solidFill>
                <a:srgbClr val="9900FF"/>
              </a:solidFill>
              <a:latin typeface="Lato"/>
              <a:ea typeface="Lato"/>
              <a:cs typeface="Lato"/>
              <a:sym typeface="Lato"/>
            </a:endParaRPr>
          </a:p>
        </p:txBody>
      </p:sp>
      <p:pic>
        <p:nvPicPr>
          <p:cNvPr id="1247" name="Google Shape;1247;p19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248" name="Google Shape;1248;p192"/>
          <p:cNvPicPr preferRelativeResize="0"/>
          <p:nvPr/>
        </p:nvPicPr>
        <p:blipFill rotWithShape="1">
          <a:blip r:embed="rId4">
            <a:alphaModFix/>
          </a:blip>
          <a:srcRect b="12560" l="0" r="0" t="2398"/>
          <a:stretch/>
        </p:blipFill>
        <p:spPr>
          <a:xfrm>
            <a:off x="2522325" y="1030100"/>
            <a:ext cx="3869051" cy="3238901"/>
          </a:xfrm>
          <a:prstGeom prst="rect">
            <a:avLst/>
          </a:prstGeom>
          <a:noFill/>
          <a:ln>
            <a:noFill/>
          </a:ln>
        </p:spPr>
      </p:pic>
      <p:sp>
        <p:nvSpPr>
          <p:cNvPr id="1249" name="Google Shape;1249;p192"/>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9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Reporting Tools</a:t>
            </a:r>
            <a:endParaRPr b="1" sz="4700">
              <a:solidFill>
                <a:srgbClr val="9900FF"/>
              </a:solidFill>
              <a:latin typeface="Lato"/>
              <a:ea typeface="Lato"/>
              <a:cs typeface="Lato"/>
              <a:sym typeface="Lato"/>
            </a:endParaRPr>
          </a:p>
        </p:txBody>
      </p:sp>
      <p:pic>
        <p:nvPicPr>
          <p:cNvPr id="1255" name="Google Shape;1255;p19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56" name="Google Shape;1256;p193"/>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257" name="Google Shape;1257;p193"/>
          <p:cNvSpPr txBox="1"/>
          <p:nvPr/>
        </p:nvSpPr>
        <p:spPr>
          <a:xfrm>
            <a:off x="1752375" y="1771325"/>
            <a:ext cx="605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https://bugzilla.mozilla.org/show_bug.cgi?id=322608</a:t>
            </a:r>
            <a:endParaRPr/>
          </a:p>
          <a:p>
            <a:pPr indent="0" lvl="0" marL="0" rtl="0" algn="l">
              <a:spcBef>
                <a:spcPts val="0"/>
              </a:spcBef>
              <a:spcAft>
                <a:spcPts val="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194"/>
          <p:cNvPicPr preferRelativeResize="0"/>
          <p:nvPr/>
        </p:nvPicPr>
        <p:blipFill>
          <a:blip r:embed="rId3">
            <a:alphaModFix/>
          </a:blip>
          <a:stretch>
            <a:fillRect/>
          </a:stretch>
        </p:blipFill>
        <p:spPr>
          <a:xfrm>
            <a:off x="2329975" y="126550"/>
            <a:ext cx="4410075" cy="42767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Cycle Closure</a:t>
            </a:r>
            <a:endParaRPr b="1" sz="4700">
              <a:solidFill>
                <a:srgbClr val="9900FF"/>
              </a:solidFill>
              <a:latin typeface="Lato"/>
              <a:ea typeface="Lato"/>
              <a:cs typeface="Lato"/>
              <a:sym typeface="Lato"/>
            </a:endParaRPr>
          </a:p>
        </p:txBody>
      </p:sp>
      <p:pic>
        <p:nvPicPr>
          <p:cNvPr id="1268" name="Google Shape;1268;p19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69" name="Google Shape;1269;p195"/>
          <p:cNvSpPr txBox="1"/>
          <p:nvPr/>
        </p:nvSpPr>
        <p:spPr>
          <a:xfrm>
            <a:off x="1266500" y="1208350"/>
            <a:ext cx="7133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Activities: </a:t>
            </a:r>
            <a:r>
              <a:rPr lang="en" sz="1800"/>
              <a:t>Look at the criteria for cycle completion based on time, test coverage, cost, software, critical business goals, and quality.</a:t>
            </a:r>
            <a:br>
              <a:rPr lang="en" sz="1800"/>
            </a:br>
            <a:endParaRPr sz="1800"/>
          </a:p>
          <a:p>
            <a:pPr indent="0" lvl="0" marL="0" rtl="0" algn="l">
              <a:spcBef>
                <a:spcPts val="0"/>
              </a:spcBef>
              <a:spcAft>
                <a:spcPts val="0"/>
              </a:spcAft>
              <a:buNone/>
            </a:pPr>
            <a:r>
              <a:rPr lang="en" sz="1800"/>
              <a:t>Using the above parameters, </a:t>
            </a:r>
            <a:r>
              <a:rPr b="1" lang="en" sz="1800"/>
              <a:t>make test metrics.</a:t>
            </a:r>
            <a:endParaRPr b="1" sz="1800"/>
          </a:p>
          <a:p>
            <a:pPr indent="0" lvl="0" marL="0" rtl="0" algn="l">
              <a:spcBef>
                <a:spcPts val="0"/>
              </a:spcBef>
              <a:spcAft>
                <a:spcPts val="0"/>
              </a:spcAft>
              <a:buNone/>
            </a:pPr>
            <a:r>
              <a:rPr lang="en" sz="1800"/>
              <a:t>– Write down what you learned from the project. – Get ready. Review of the test</a:t>
            </a:r>
            <a:endParaRPr sz="1800"/>
          </a:p>
          <a:p>
            <a:pPr indent="0" lvl="0" marL="0" rtl="0" algn="l">
              <a:spcBef>
                <a:spcPts val="0"/>
              </a:spcBef>
              <a:spcAft>
                <a:spcPts val="0"/>
              </a:spcAft>
              <a:buNone/>
            </a:pPr>
            <a:r>
              <a:rPr lang="en" sz="1800"/>
              <a:t>– Give the customer both a qualitative and a quantitative report on the quality of the work.</a:t>
            </a:r>
            <a:endParaRPr sz="1800"/>
          </a:p>
          <a:p>
            <a:pPr indent="0" lvl="0" marL="0" rtl="0" algn="l">
              <a:spcBef>
                <a:spcPts val="0"/>
              </a:spcBef>
              <a:spcAft>
                <a:spcPts val="0"/>
              </a:spcAft>
              <a:buNone/>
            </a:pPr>
            <a:r>
              <a:rPr lang="en" sz="1800"/>
              <a:t>– Analyze the test results to find out how the bugs are spread out by type and severity.</a:t>
            </a:r>
            <a:br>
              <a:rPr lang="en" sz="1800"/>
            </a:br>
            <a:endParaRPr sz="1800"/>
          </a:p>
          <a:p>
            <a:pPr indent="0" lvl="0" marL="0" rtl="0" algn="l">
              <a:spcBef>
                <a:spcPts val="0"/>
              </a:spcBef>
              <a:spcAft>
                <a:spcPts val="0"/>
              </a:spcAft>
              <a:buNone/>
            </a:pPr>
            <a:r>
              <a:rPr b="1" lang="en" sz="1800"/>
              <a:t>Deliverables</a:t>
            </a:r>
            <a:r>
              <a:rPr lang="en" sz="1800"/>
              <a:t> – Test Closure report – Test metrics</a:t>
            </a:r>
            <a:endParaRPr sz="18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96"/>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Metrics	</a:t>
            </a:r>
            <a:endParaRPr b="1" sz="4700">
              <a:solidFill>
                <a:srgbClr val="9900FF"/>
              </a:solidFill>
              <a:latin typeface="Lato"/>
              <a:ea typeface="Lato"/>
              <a:cs typeface="Lato"/>
              <a:sym typeface="Lato"/>
            </a:endParaRPr>
          </a:p>
        </p:txBody>
      </p:sp>
      <p:pic>
        <p:nvPicPr>
          <p:cNvPr id="1275" name="Google Shape;1275;p19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276" name="Google Shape;1276;p196"/>
          <p:cNvPicPr preferRelativeResize="0"/>
          <p:nvPr/>
        </p:nvPicPr>
        <p:blipFill>
          <a:blip r:embed="rId4">
            <a:alphaModFix/>
          </a:blip>
          <a:stretch>
            <a:fillRect/>
          </a:stretch>
        </p:blipFill>
        <p:spPr>
          <a:xfrm>
            <a:off x="1336225" y="907325"/>
            <a:ext cx="5860128" cy="38097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97"/>
          <p:cNvSpPr txBox="1"/>
          <p:nvPr>
            <p:ph type="title"/>
          </p:nvPr>
        </p:nvSpPr>
        <p:spPr>
          <a:xfrm>
            <a:off x="197550" y="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Metrics	</a:t>
            </a:r>
            <a:endParaRPr b="1" sz="4700">
              <a:solidFill>
                <a:srgbClr val="9900FF"/>
              </a:solidFill>
              <a:latin typeface="Lato"/>
              <a:ea typeface="Lato"/>
              <a:cs typeface="Lato"/>
              <a:sym typeface="Lato"/>
            </a:endParaRPr>
          </a:p>
        </p:txBody>
      </p:sp>
      <p:pic>
        <p:nvPicPr>
          <p:cNvPr id="1282" name="Google Shape;1282;p19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83" name="Google Shape;1283;p197"/>
          <p:cNvSpPr txBox="1"/>
          <p:nvPr/>
        </p:nvSpPr>
        <p:spPr>
          <a:xfrm>
            <a:off x="639725" y="645575"/>
            <a:ext cx="84324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Lato"/>
                <a:ea typeface="Lato"/>
                <a:cs typeface="Lato"/>
                <a:sym typeface="Lato"/>
              </a:rPr>
              <a:t>Defect Density</a:t>
            </a:r>
            <a:r>
              <a:rPr lang="en" sz="1500">
                <a:latin typeface="Lato"/>
                <a:ea typeface="Lato"/>
                <a:cs typeface="Lato"/>
                <a:sym typeface="Lato"/>
              </a:rPr>
              <a:t>: Number of defects identified per requirement/s</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No.of defects found / Size(No. of requirements)</a:t>
            </a:r>
            <a:br>
              <a:rPr lang="en" sz="1500">
                <a:latin typeface="Lato"/>
                <a:ea typeface="Lato"/>
                <a:cs typeface="Lato"/>
                <a:sym typeface="Lato"/>
              </a:rPr>
            </a:b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Defect Removal Efficiency</a:t>
            </a:r>
            <a:r>
              <a:rPr lang="en" sz="1500">
                <a:latin typeface="Lato"/>
                <a:ea typeface="Lato"/>
                <a:cs typeface="Lato"/>
                <a:sym typeface="Lato"/>
              </a:rPr>
              <a:t> (DRE):</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(A / A+B ) * 100</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(Fixed Defects / (Fixed Defects + Missed defects) ) * 100</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 A- Defects identified during testing/ Fixed Defects</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 B- Defects identified by the customer/Missed defects</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Defect Leakage:</a:t>
            </a:r>
            <a:endParaRPr b="1"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(No.of defects found in UAT / No. of defects found in Testing) * 100</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Defect Rejection Ratio:</a:t>
            </a:r>
            <a:endParaRPr b="1"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(No. of defect rejected /Total No. of defects raised) * 100</a:t>
            </a: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Defect Age</a:t>
            </a:r>
            <a:r>
              <a:rPr lang="en" sz="1500">
                <a:latin typeface="Lato"/>
                <a:ea typeface="Lato"/>
                <a:cs typeface="Lato"/>
                <a:sym typeface="Lato"/>
              </a:rPr>
              <a:t>: Fixed date-Reported date</a:t>
            </a: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Customer satisfaction</a:t>
            </a:r>
            <a:r>
              <a:rPr lang="en" sz="1500">
                <a:latin typeface="Lato"/>
                <a:ea typeface="Lato"/>
                <a:cs typeface="Lato"/>
                <a:sym typeface="Lato"/>
              </a:rPr>
              <a:t> = No.of complaints per Period of time</a:t>
            </a:r>
            <a:endParaRPr sz="1500">
              <a:latin typeface="Lato"/>
              <a:ea typeface="Lato"/>
              <a:cs typeface="Lato"/>
              <a:sym typeface="Lat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98"/>
          <p:cNvSpPr txBox="1"/>
          <p:nvPr>
            <p:ph type="title"/>
          </p:nvPr>
        </p:nvSpPr>
        <p:spPr>
          <a:xfrm>
            <a:off x="686475" y="27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What you will be doing?</a:t>
            </a:r>
            <a:endParaRPr b="1">
              <a:solidFill>
                <a:srgbClr val="9900FF"/>
              </a:solidFill>
            </a:endParaRPr>
          </a:p>
        </p:txBody>
      </p:sp>
      <p:sp>
        <p:nvSpPr>
          <p:cNvPr id="1289" name="Google Shape;1289;p198"/>
          <p:cNvSpPr txBox="1"/>
          <p:nvPr/>
        </p:nvSpPr>
        <p:spPr>
          <a:xfrm>
            <a:off x="768950" y="1118775"/>
            <a:ext cx="76830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Understanding what the application needs and how it works is important.</a:t>
            </a:r>
            <a:endParaRPr sz="1500"/>
          </a:p>
          <a:p>
            <a:pPr indent="-323850" lvl="0" marL="457200" rtl="0" algn="l">
              <a:spcBef>
                <a:spcPts val="0"/>
              </a:spcBef>
              <a:spcAft>
                <a:spcPts val="0"/>
              </a:spcAft>
              <a:buSzPts val="1500"/>
              <a:buChar char="●"/>
            </a:pPr>
            <a:r>
              <a:rPr lang="en" sz="1500">
                <a:highlight>
                  <a:srgbClr val="FFFF00"/>
                </a:highlight>
              </a:rPr>
              <a:t>Figuring out what test scenarios are needed.</a:t>
            </a:r>
            <a:endParaRPr sz="1500">
              <a:highlight>
                <a:srgbClr val="FFFF00"/>
              </a:highlight>
            </a:endParaRPr>
          </a:p>
          <a:p>
            <a:pPr indent="-323850" lvl="0" marL="457200" rtl="0" algn="l">
              <a:spcBef>
                <a:spcPts val="0"/>
              </a:spcBef>
              <a:spcAft>
                <a:spcPts val="0"/>
              </a:spcAft>
              <a:buSzPts val="1500"/>
              <a:buChar char="●"/>
            </a:pPr>
            <a:r>
              <a:rPr lang="en" sz="1500">
                <a:highlight>
                  <a:srgbClr val="FFFF00"/>
                </a:highlight>
              </a:rPr>
              <a:t>Creating Test Cases to make sure the application works.</a:t>
            </a:r>
            <a:endParaRPr sz="1500">
              <a:highlight>
                <a:srgbClr val="FFFF00"/>
              </a:highlight>
            </a:endParaRPr>
          </a:p>
          <a:p>
            <a:pPr indent="-323850" lvl="0" marL="457200" rtl="0" algn="l">
              <a:spcBef>
                <a:spcPts val="0"/>
              </a:spcBef>
              <a:spcAft>
                <a:spcPts val="0"/>
              </a:spcAft>
              <a:buSzPts val="1500"/>
              <a:buChar char="●"/>
            </a:pPr>
            <a:r>
              <a:rPr lang="en" sz="1500"/>
              <a:t>Creating a place to test (Test Bed)</a:t>
            </a:r>
            <a:endParaRPr sz="1500"/>
          </a:p>
          <a:p>
            <a:pPr indent="-323850" lvl="0" marL="457200" rtl="0" algn="l">
              <a:spcBef>
                <a:spcPts val="0"/>
              </a:spcBef>
              <a:spcAft>
                <a:spcPts val="0"/>
              </a:spcAft>
              <a:buSzPts val="1500"/>
              <a:buChar char="●"/>
            </a:pPr>
            <a:r>
              <a:rPr lang="en" sz="1500"/>
              <a:t>Test cases should be run on a valid application.</a:t>
            </a:r>
            <a:endParaRPr sz="1500"/>
          </a:p>
          <a:p>
            <a:pPr indent="-323850" lvl="0" marL="457200" rtl="0" algn="l">
              <a:spcBef>
                <a:spcPts val="0"/>
              </a:spcBef>
              <a:spcAft>
                <a:spcPts val="0"/>
              </a:spcAft>
              <a:buSzPts val="1500"/>
              <a:buChar char="●"/>
            </a:pPr>
            <a:r>
              <a:rPr lang="en" sz="1500">
                <a:highlight>
                  <a:srgbClr val="FFFF00"/>
                </a:highlight>
              </a:rPr>
              <a:t>Write down the results of the tests (how ma</a:t>
            </a:r>
            <a:r>
              <a:rPr lang="en" sz="1500"/>
              <a:t>ny test cases pass/fail).</a:t>
            </a:r>
            <a:endParaRPr sz="1500"/>
          </a:p>
          <a:p>
            <a:pPr indent="-323850" lvl="0" marL="457200" rtl="0" algn="l">
              <a:spcBef>
                <a:spcPts val="0"/>
              </a:spcBef>
              <a:spcAft>
                <a:spcPts val="0"/>
              </a:spcAft>
              <a:buSzPts val="1500"/>
              <a:buChar char="●"/>
            </a:pPr>
            <a:r>
              <a:rPr lang="en" sz="1500"/>
              <a:t>Reporting and following up on problems.</a:t>
            </a:r>
            <a:endParaRPr sz="1500"/>
          </a:p>
          <a:p>
            <a:pPr indent="-323850" lvl="0" marL="457200" rtl="0" algn="l">
              <a:spcBef>
                <a:spcPts val="0"/>
              </a:spcBef>
              <a:spcAft>
                <a:spcPts val="0"/>
              </a:spcAft>
              <a:buSzPts val="1500"/>
              <a:buChar char="●"/>
            </a:pPr>
            <a:r>
              <a:rPr lang="en" sz="1500"/>
              <a:t>The problems with the last build have been fixed.</a:t>
            </a:r>
            <a:endParaRPr sz="1500"/>
          </a:p>
          <a:p>
            <a:pPr indent="-323850" lvl="0" marL="457200" rtl="0" algn="l">
              <a:spcBef>
                <a:spcPts val="0"/>
              </a:spcBef>
              <a:spcAft>
                <a:spcPts val="0"/>
              </a:spcAft>
              <a:buSzPts val="1500"/>
              <a:buChar char="●"/>
            </a:pPr>
            <a:r>
              <a:rPr lang="en" sz="1500"/>
              <a:t>Do different kinds of testing in the application.</a:t>
            </a:r>
            <a:endParaRPr sz="1500"/>
          </a:p>
          <a:p>
            <a:pPr indent="-323850" lvl="0" marL="457200" rtl="0" algn="l">
              <a:spcBef>
                <a:spcPts val="0"/>
              </a:spcBef>
              <a:spcAft>
                <a:spcPts val="0"/>
              </a:spcAft>
              <a:buSzPts val="1500"/>
              <a:buChar char="●"/>
            </a:pPr>
            <a:r>
              <a:rPr lang="en" sz="1500">
                <a:highlight>
                  <a:srgbClr val="FFFF00"/>
                </a:highlight>
              </a:rPr>
              <a:t>Reports to the Test Lead on how the tasks they were given are going</a:t>
            </a:r>
            <a:endParaRPr sz="1500">
              <a:highlight>
                <a:srgbClr val="FFFF00"/>
              </a:highlight>
            </a:endParaRPr>
          </a:p>
          <a:p>
            <a:pPr indent="-323850" lvl="0" marL="457200" rtl="0" algn="l">
              <a:spcBef>
                <a:spcPts val="0"/>
              </a:spcBef>
              <a:spcAft>
                <a:spcPts val="0"/>
              </a:spcAft>
              <a:buSzPts val="1500"/>
              <a:buChar char="●"/>
            </a:pPr>
            <a:r>
              <a:rPr lang="en" sz="1500"/>
              <a:t>Took part in regular meetings with the team.</a:t>
            </a:r>
            <a:endParaRPr sz="1500"/>
          </a:p>
          <a:p>
            <a:pPr indent="-323850" lvl="0" marL="457200" rtl="0" algn="l">
              <a:spcBef>
                <a:spcPts val="0"/>
              </a:spcBef>
              <a:spcAft>
                <a:spcPts val="0"/>
              </a:spcAft>
              <a:buSzPts val="1500"/>
              <a:buChar char="●"/>
            </a:pPr>
            <a:r>
              <a:rPr lang="en" sz="1500">
                <a:highlight>
                  <a:srgbClr val="FFFF00"/>
                </a:highlight>
              </a:rPr>
              <a:t>Making scripts for automation.</a:t>
            </a:r>
            <a:endParaRPr sz="1500">
              <a:highlight>
                <a:srgbClr val="FFFF00"/>
              </a:highlight>
            </a:endParaRPr>
          </a:p>
          <a:p>
            <a:pPr indent="-323850" lvl="0" marL="457200" rtl="0" algn="l">
              <a:spcBef>
                <a:spcPts val="0"/>
              </a:spcBef>
              <a:spcAft>
                <a:spcPts val="0"/>
              </a:spcAft>
              <a:buSzPts val="1500"/>
              <a:buChar char="●"/>
            </a:pPr>
            <a:r>
              <a:rPr lang="en" sz="1500"/>
              <a:t>Gives advice on whether or not the application or system is ready for</a:t>
            </a:r>
            <a:endParaRPr sz="1500"/>
          </a:p>
          <a:p>
            <a:pPr indent="0" lvl="0" marL="457200" rtl="0" algn="l">
              <a:spcBef>
                <a:spcPts val="0"/>
              </a:spcBef>
              <a:spcAft>
                <a:spcPts val="0"/>
              </a:spcAft>
              <a:buNone/>
            </a:pPr>
            <a:r>
              <a:rPr lang="en" sz="1500"/>
              <a:t>production.</a:t>
            </a:r>
            <a:endParaRPr sz="15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99"/>
          <p:cNvSpPr txBox="1"/>
          <p:nvPr>
            <p:ph type="title"/>
          </p:nvPr>
        </p:nvSpPr>
        <p:spPr>
          <a:xfrm>
            <a:off x="215475" y="1348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adsda</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200"/>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300" name="Google Shape;1300;p20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01" name="Google Shape;1301;p200"/>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pic>
        <p:nvPicPr>
          <p:cNvPr id="1302" name="Google Shape;1302;p200"/>
          <p:cNvPicPr preferRelativeResize="0"/>
          <p:nvPr/>
        </p:nvPicPr>
        <p:blipFill>
          <a:blip r:embed="rId4">
            <a:alphaModFix/>
          </a:blip>
          <a:stretch>
            <a:fillRect/>
          </a:stretch>
        </p:blipFill>
        <p:spPr>
          <a:xfrm>
            <a:off x="2907450" y="1182500"/>
            <a:ext cx="2341610" cy="29902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201"/>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308" name="Google Shape;1308;p20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09" name="Google Shape;1309;p201"/>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310" name="Google Shape;1310;p201"/>
          <p:cNvSpPr txBox="1"/>
          <p:nvPr/>
        </p:nvSpPr>
        <p:spPr>
          <a:xfrm>
            <a:off x="622100" y="1293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Testing shows the presence of defects</a:t>
            </a:r>
            <a:endParaRPr/>
          </a:p>
        </p:txBody>
      </p:sp>
      <p:sp>
        <p:nvSpPr>
          <p:cNvPr id="1311" name="Google Shape;1311;p201"/>
          <p:cNvSpPr txBox="1"/>
          <p:nvPr/>
        </p:nvSpPr>
        <p:spPr>
          <a:xfrm>
            <a:off x="4700375" y="1293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We can never say that our system is defect free”</a:t>
            </a:r>
            <a:endParaRPr/>
          </a:p>
        </p:txBody>
      </p:sp>
      <p:sp>
        <p:nvSpPr>
          <p:cNvPr id="1312" name="Google Shape;1312;p201"/>
          <p:cNvSpPr txBox="1"/>
          <p:nvPr/>
        </p:nvSpPr>
        <p:spPr>
          <a:xfrm>
            <a:off x="661600" y="19848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Exhaustive testing is impossible</a:t>
            </a:r>
            <a:endParaRPr/>
          </a:p>
        </p:txBody>
      </p:sp>
      <p:sp>
        <p:nvSpPr>
          <p:cNvPr id="1313" name="Google Shape;1313;p201"/>
          <p:cNvSpPr txBox="1"/>
          <p:nvPr/>
        </p:nvSpPr>
        <p:spPr>
          <a:xfrm>
            <a:off x="4700375" y="20440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“Impossible to test everything”</a:t>
            </a:r>
            <a:endParaRPr/>
          </a:p>
        </p:txBody>
      </p:sp>
      <p:sp>
        <p:nvSpPr>
          <p:cNvPr id="1314" name="Google Shape;1314;p201"/>
          <p:cNvSpPr txBox="1"/>
          <p:nvPr/>
        </p:nvSpPr>
        <p:spPr>
          <a:xfrm>
            <a:off x="622100" y="28439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Early testing</a:t>
            </a:r>
            <a:endParaRPr/>
          </a:p>
        </p:txBody>
      </p:sp>
      <p:sp>
        <p:nvSpPr>
          <p:cNvPr id="1315" name="Google Shape;1315;p201"/>
          <p:cNvSpPr txBox="1"/>
          <p:nvPr/>
        </p:nvSpPr>
        <p:spPr>
          <a:xfrm>
            <a:off x="4828725" y="284392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500">
                <a:solidFill>
                  <a:srgbClr val="292929"/>
                </a:solidFill>
                <a:highlight>
                  <a:srgbClr val="FFFFFF"/>
                </a:highlight>
                <a:latin typeface="Georgia"/>
                <a:ea typeface="Georgia"/>
                <a:cs typeface="Georgia"/>
                <a:sym typeface="Georgia"/>
              </a:rPr>
              <a:t>Early means Cheap</a:t>
            </a:r>
            <a:endParaRPr i="1" sz="1100">
              <a:solidFill>
                <a:schemeClr val="dk1"/>
              </a:solidFill>
            </a:endParaRPr>
          </a:p>
        </p:txBody>
      </p:sp>
      <p:sp>
        <p:nvSpPr>
          <p:cNvPr id="1316" name="Google Shape;1316;p201"/>
          <p:cNvSpPr txBox="1"/>
          <p:nvPr/>
        </p:nvSpPr>
        <p:spPr>
          <a:xfrm>
            <a:off x="661600" y="3472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Defect clustering</a:t>
            </a:r>
            <a:endParaRPr/>
          </a:p>
        </p:txBody>
      </p:sp>
      <p:sp>
        <p:nvSpPr>
          <p:cNvPr id="1317" name="Google Shape;1317;p201"/>
          <p:cNvSpPr txBox="1"/>
          <p:nvPr/>
        </p:nvSpPr>
        <p:spPr>
          <a:xfrm>
            <a:off x="4907750" y="34690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“Small number of modules contain most of the defects”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20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rgbClr val="9900FF"/>
                </a:solidFill>
              </a:rPr>
              <a:t>Quality</a:t>
            </a:r>
            <a:endParaRPr b="1" sz="4600">
              <a:solidFill>
                <a:srgbClr val="9900FF"/>
              </a:solidFill>
            </a:endParaRPr>
          </a:p>
        </p:txBody>
      </p:sp>
      <p:sp>
        <p:nvSpPr>
          <p:cNvPr id="181" name="Google Shape;181;p31"/>
          <p:cNvSpPr txBox="1"/>
          <p:nvPr/>
        </p:nvSpPr>
        <p:spPr>
          <a:xfrm>
            <a:off x="968700" y="1189650"/>
            <a:ext cx="7012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Quality is defined </a:t>
            </a:r>
            <a:r>
              <a:rPr b="1" lang="en" sz="1800">
                <a:highlight>
                  <a:schemeClr val="accent6"/>
                </a:highlight>
              </a:rPr>
              <a:t>as justification of all the requirements of a customer in a product.</a:t>
            </a:r>
            <a:r>
              <a:rPr b="1" lang="en" sz="1800"/>
              <a:t> </a:t>
            </a:r>
            <a:endParaRPr b="1" sz="1800"/>
          </a:p>
        </p:txBody>
      </p:sp>
      <p:pic>
        <p:nvPicPr>
          <p:cNvPr id="182" name="Google Shape;182;p31"/>
          <p:cNvPicPr preferRelativeResize="0"/>
          <p:nvPr/>
        </p:nvPicPr>
        <p:blipFill>
          <a:blip r:embed="rId3">
            <a:alphaModFix/>
          </a:blip>
          <a:stretch>
            <a:fillRect/>
          </a:stretch>
        </p:blipFill>
        <p:spPr>
          <a:xfrm>
            <a:off x="3298525" y="1928550"/>
            <a:ext cx="3236788" cy="25996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02"/>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323" name="Google Shape;1323;p20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24" name="Google Shape;1324;p202"/>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325" name="Google Shape;1325;p202"/>
          <p:cNvSpPr txBox="1"/>
          <p:nvPr/>
        </p:nvSpPr>
        <p:spPr>
          <a:xfrm>
            <a:off x="701100" y="12146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Pesticide Paradox</a:t>
            </a:r>
            <a:endParaRPr/>
          </a:p>
        </p:txBody>
      </p:sp>
      <p:sp>
        <p:nvSpPr>
          <p:cNvPr id="1326" name="Google Shape;1326;p202"/>
          <p:cNvSpPr txBox="1"/>
          <p:nvPr/>
        </p:nvSpPr>
        <p:spPr>
          <a:xfrm>
            <a:off x="4572000" y="13034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“To detect more defects, we need change the test data”</a:t>
            </a:r>
            <a:endParaRPr/>
          </a:p>
        </p:txBody>
      </p:sp>
      <p:sp>
        <p:nvSpPr>
          <p:cNvPr id="1327" name="Google Shape;1327;p202"/>
          <p:cNvSpPr txBox="1"/>
          <p:nvPr/>
        </p:nvSpPr>
        <p:spPr>
          <a:xfrm>
            <a:off x="651725" y="2469863"/>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Testing is context dependent</a:t>
            </a:r>
            <a:endParaRPr/>
          </a:p>
        </p:txBody>
      </p:sp>
      <p:sp>
        <p:nvSpPr>
          <p:cNvPr id="1328" name="Google Shape;1328;p202"/>
          <p:cNvSpPr txBox="1"/>
          <p:nvPr/>
        </p:nvSpPr>
        <p:spPr>
          <a:xfrm>
            <a:off x="4878100" y="2223350"/>
            <a:ext cx="3000000" cy="13614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000"/>
              </a:spcBef>
              <a:spcAft>
                <a:spcPts val="0"/>
              </a:spcAft>
              <a:buNone/>
            </a:pPr>
            <a:r>
              <a:rPr i="1" lang="en" sz="1500">
                <a:solidFill>
                  <a:srgbClr val="292929"/>
                </a:solidFill>
                <a:highlight>
                  <a:srgbClr val="FFFFFF"/>
                </a:highlight>
                <a:latin typeface="Georgia"/>
                <a:ea typeface="Georgia"/>
                <a:cs typeface="Georgia"/>
                <a:sym typeface="Georgia"/>
              </a:rPr>
              <a:t>“Tests are done differently in a different context”</a:t>
            </a:r>
            <a:endParaRPr i="1" sz="15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i="1" sz="1100">
              <a:solidFill>
                <a:schemeClr val="dk1"/>
              </a:solidFill>
            </a:endParaRPr>
          </a:p>
        </p:txBody>
      </p:sp>
      <p:sp>
        <p:nvSpPr>
          <p:cNvPr id="1329" name="Google Shape;1329;p202"/>
          <p:cNvSpPr txBox="1"/>
          <p:nvPr/>
        </p:nvSpPr>
        <p:spPr>
          <a:xfrm>
            <a:off x="612225" y="3308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Absence of Error Fallacy</a:t>
            </a:r>
            <a:endParaRPr/>
          </a:p>
        </p:txBody>
      </p:sp>
      <p:sp>
        <p:nvSpPr>
          <p:cNvPr id="1330" name="Google Shape;1330;p202"/>
          <p:cNvSpPr txBox="1"/>
          <p:nvPr/>
        </p:nvSpPr>
        <p:spPr>
          <a:xfrm>
            <a:off x="4769475" y="33574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“focus on the business need”</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0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336" name="Google Shape;1336;p20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37" name="Google Shape;1337;p203"/>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pic>
        <p:nvPicPr>
          <p:cNvPr id="1338" name="Google Shape;1338;p203"/>
          <p:cNvPicPr preferRelativeResize="0"/>
          <p:nvPr/>
        </p:nvPicPr>
        <p:blipFill>
          <a:blip r:embed="rId4">
            <a:alphaModFix/>
          </a:blip>
          <a:stretch>
            <a:fillRect/>
          </a:stretch>
        </p:blipFill>
        <p:spPr>
          <a:xfrm>
            <a:off x="2729700" y="1182500"/>
            <a:ext cx="3434487" cy="299022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204"/>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Severity vs Priority</a:t>
            </a:r>
            <a:endParaRPr b="1" sz="3300">
              <a:solidFill>
                <a:srgbClr val="9900FF"/>
              </a:solidFill>
              <a:latin typeface="Lato"/>
              <a:ea typeface="Lato"/>
              <a:cs typeface="Lato"/>
              <a:sym typeface="Lato"/>
            </a:endParaRPr>
          </a:p>
        </p:txBody>
      </p:sp>
      <p:pic>
        <p:nvPicPr>
          <p:cNvPr id="1344" name="Google Shape;1344;p20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45" name="Google Shape;1345;p204"/>
          <p:cNvSpPr txBox="1"/>
          <p:nvPr/>
        </p:nvSpPr>
        <p:spPr>
          <a:xfrm>
            <a:off x="612125" y="1411275"/>
            <a:ext cx="57897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Priority is </a:t>
            </a:r>
            <a:r>
              <a:rPr lang="en" sz="1350">
                <a:solidFill>
                  <a:srgbClr val="222222"/>
                </a:solidFill>
                <a:highlight>
                  <a:srgbClr val="FFFF00"/>
                </a:highlight>
              </a:rPr>
              <a:t>defined as the order in which a defect should be fixed</a:t>
            </a:r>
            <a:endParaRPr sz="1350">
              <a:solidFill>
                <a:srgbClr val="222222"/>
              </a:solidFill>
              <a:highlight>
                <a:srgbClr val="FFFF00"/>
              </a:highlight>
            </a:endParaRPr>
          </a:p>
          <a:p>
            <a:pPr indent="0" lvl="0" marL="0" rtl="0" algn="l">
              <a:spcBef>
                <a:spcPts val="0"/>
              </a:spcBef>
              <a:spcAft>
                <a:spcPts val="0"/>
              </a:spcAft>
              <a:buNone/>
            </a:pPr>
            <a:r>
              <a:rPr lang="en" sz="1350">
                <a:solidFill>
                  <a:srgbClr val="222222"/>
                </a:solidFill>
                <a:highlight>
                  <a:srgbClr val="FFFFFF"/>
                </a:highlight>
              </a:rPr>
              <a:t>How </a:t>
            </a:r>
            <a:r>
              <a:rPr lang="en" sz="1350">
                <a:solidFill>
                  <a:srgbClr val="222222"/>
                </a:solidFill>
                <a:highlight>
                  <a:srgbClr val="FFFF00"/>
                </a:highlight>
              </a:rPr>
              <a:t>quickly bug should be removed from system</a:t>
            </a:r>
            <a:endParaRPr sz="1350">
              <a:solidFill>
                <a:srgbClr val="222222"/>
              </a:solidFill>
              <a:highlight>
                <a:srgbClr val="FFFF00"/>
              </a:highlight>
            </a:endParaRPr>
          </a:p>
          <a:p>
            <a:pPr indent="0" lvl="0" marL="0" rtl="0" algn="l">
              <a:spcBef>
                <a:spcPts val="0"/>
              </a:spcBef>
              <a:spcAft>
                <a:spcPts val="0"/>
              </a:spcAft>
              <a:buNone/>
            </a:pPr>
            <a:r>
              <a:rPr lang="en" sz="1350">
                <a:solidFill>
                  <a:srgbClr val="222222"/>
                </a:solidFill>
                <a:highlight>
                  <a:srgbClr val="FFFFFF"/>
                </a:highlight>
              </a:rPr>
              <a:t>Low, Medium High.</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p:txBody>
      </p:sp>
      <p:sp>
        <p:nvSpPr>
          <p:cNvPr id="1346" name="Google Shape;1346;p204"/>
          <p:cNvSpPr txBox="1"/>
          <p:nvPr/>
        </p:nvSpPr>
        <p:spPr>
          <a:xfrm>
            <a:off x="612125" y="2623000"/>
            <a:ext cx="5483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Severity </a:t>
            </a:r>
            <a:r>
              <a:rPr lang="en" sz="1350">
                <a:solidFill>
                  <a:srgbClr val="222222"/>
                </a:solidFill>
                <a:highlight>
                  <a:srgbClr val="FFFF00"/>
                </a:highlight>
              </a:rPr>
              <a:t>is degree of impact a bug.</a:t>
            </a:r>
            <a:endParaRPr sz="1350">
              <a:solidFill>
                <a:srgbClr val="222222"/>
              </a:solidFill>
              <a:highlight>
                <a:srgbClr val="FFFF00"/>
              </a:highlight>
            </a:endParaRPr>
          </a:p>
          <a:p>
            <a:pPr indent="0" lvl="0" marL="0" rtl="0" algn="l">
              <a:spcBef>
                <a:spcPts val="0"/>
              </a:spcBef>
              <a:spcAft>
                <a:spcPts val="0"/>
              </a:spcAft>
              <a:buNone/>
            </a:pPr>
            <a:r>
              <a:rPr lang="en" sz="1350">
                <a:solidFill>
                  <a:srgbClr val="222222"/>
                </a:solidFill>
                <a:highlight>
                  <a:srgbClr val="FFFFFF"/>
                </a:highlight>
              </a:rPr>
              <a:t>It defines the effect the bug has on the system</a:t>
            </a:r>
            <a:endParaRPr sz="1350">
              <a:solidFill>
                <a:srgbClr val="222222"/>
              </a:solidFill>
              <a:highlight>
                <a:srgbClr val="FFFFFF"/>
              </a:highlight>
            </a:endParaRPr>
          </a:p>
          <a:p>
            <a:pPr indent="0" lvl="0" marL="0" rtl="0" algn="l">
              <a:spcBef>
                <a:spcPts val="0"/>
              </a:spcBef>
              <a:spcAft>
                <a:spcPts val="0"/>
              </a:spcAft>
              <a:buNone/>
            </a:pPr>
            <a:r>
              <a:rPr lang="en" sz="1350">
                <a:solidFill>
                  <a:srgbClr val="222222"/>
                </a:solidFill>
                <a:highlight>
                  <a:srgbClr val="FFFFFF"/>
                </a:highlight>
              </a:rPr>
              <a:t>Minor, Major, Critical</a:t>
            </a:r>
            <a:endParaRPr sz="1350">
              <a:solidFill>
                <a:srgbClr val="222222"/>
              </a:solidFill>
              <a:highlight>
                <a:srgbClr val="FFFFFF"/>
              </a:highlight>
            </a:endParaRPr>
          </a:p>
        </p:txBody>
      </p:sp>
      <p:sp>
        <p:nvSpPr>
          <p:cNvPr id="1347" name="Google Shape;1347;p204"/>
          <p:cNvSpPr txBox="1"/>
          <p:nvPr/>
        </p:nvSpPr>
        <p:spPr>
          <a:xfrm>
            <a:off x="4483125" y="2241575"/>
            <a:ext cx="3711000" cy="16230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1200"/>
              </a:spcBef>
              <a:spcAft>
                <a:spcPts val="0"/>
              </a:spcAft>
              <a:buClr>
                <a:schemeClr val="dk1"/>
              </a:buClr>
              <a:buSzPts val="2100"/>
              <a:buChar char="●"/>
            </a:pPr>
            <a:r>
              <a:rPr lang="en" sz="2100">
                <a:solidFill>
                  <a:schemeClr val="dk1"/>
                </a:solidFill>
                <a:highlight>
                  <a:srgbClr val="FFFF00"/>
                </a:highlight>
              </a:rPr>
              <a:t>Severity is about How bad Bugs are</a:t>
            </a:r>
            <a:endParaRPr sz="2100">
              <a:solidFill>
                <a:schemeClr val="dk1"/>
              </a:solidFill>
              <a:highlight>
                <a:srgbClr val="FFFF00"/>
              </a:highlight>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highlight>
                  <a:srgbClr val="FFFF00"/>
                </a:highlight>
              </a:rPr>
              <a:t>Priority is about how soon it should be fixed</a:t>
            </a:r>
            <a:endParaRPr sz="2100">
              <a:solidFill>
                <a:schemeClr val="dk1"/>
              </a:solidFill>
              <a:highlight>
                <a:srgbClr val="FFFF00"/>
              </a:highlight>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0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Severity vs Priority</a:t>
            </a:r>
            <a:endParaRPr b="1" sz="3300">
              <a:solidFill>
                <a:srgbClr val="9900FF"/>
              </a:solidFill>
              <a:latin typeface="Lato"/>
              <a:ea typeface="Lato"/>
              <a:cs typeface="Lato"/>
              <a:sym typeface="Lato"/>
            </a:endParaRPr>
          </a:p>
        </p:txBody>
      </p:sp>
      <p:pic>
        <p:nvPicPr>
          <p:cNvPr id="1353" name="Google Shape;1353;p20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354" name="Google Shape;1354;p205"/>
          <p:cNvPicPr preferRelativeResize="0"/>
          <p:nvPr/>
        </p:nvPicPr>
        <p:blipFill rotWithShape="1">
          <a:blip r:embed="rId4">
            <a:alphaModFix/>
          </a:blip>
          <a:srcRect b="4871" l="5537" r="5581" t="6719"/>
          <a:stretch/>
        </p:blipFill>
        <p:spPr>
          <a:xfrm>
            <a:off x="2216125" y="1107550"/>
            <a:ext cx="4711749" cy="3367200"/>
          </a:xfrm>
          <a:prstGeom prst="rect">
            <a:avLst/>
          </a:prstGeom>
          <a:noFill/>
          <a:ln cap="flat" cmpd="sng" w="9525">
            <a:solidFill>
              <a:schemeClr val="dk2"/>
            </a:solidFill>
            <a:prstDash val="solid"/>
            <a:round/>
            <a:headEnd len="sm" w="sm" type="none"/>
            <a:tailEnd len="sm" w="sm" type="none"/>
          </a:ln>
        </p:spPr>
      </p:pic>
      <p:sp>
        <p:nvSpPr>
          <p:cNvPr id="1355" name="Google Shape;1355;p205"/>
          <p:cNvSpPr txBox="1"/>
          <p:nvPr/>
        </p:nvSpPr>
        <p:spPr>
          <a:xfrm>
            <a:off x="115875" y="4055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Severity=Impact </a:t>
            </a:r>
            <a:r>
              <a:rPr b="1" lang="en"/>
              <a:t>QA</a:t>
            </a:r>
            <a:br>
              <a:rPr lang="en"/>
            </a:br>
            <a:r>
              <a:rPr lang="en"/>
              <a:t>Priority=Urgent/Urgency</a:t>
            </a:r>
            <a:endParaRPr/>
          </a:p>
          <a:p>
            <a:pPr indent="0" lvl="0" marL="0" rtl="0" algn="l">
              <a:spcBef>
                <a:spcPts val="0"/>
              </a:spcBef>
              <a:spcAft>
                <a:spcPts val="0"/>
              </a:spcAft>
              <a:buNone/>
            </a:pPr>
            <a:r>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206"/>
          <p:cNvSpPr txBox="1"/>
          <p:nvPr>
            <p:ph type="title"/>
          </p:nvPr>
        </p:nvSpPr>
        <p:spPr>
          <a:xfrm>
            <a:off x="371725" y="151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Apply Black Box Techniques </a:t>
            </a:r>
            <a:endParaRPr b="1" sz="5000">
              <a:solidFill>
                <a:srgbClr val="9900FF"/>
              </a:solidFill>
              <a:latin typeface="Lato"/>
              <a:ea typeface="Lato"/>
              <a:cs typeface="Lato"/>
              <a:sym typeface="Lato"/>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07"/>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Smoke Sanity and Regression</a:t>
            </a:r>
            <a:endParaRPr b="1" sz="4700">
              <a:solidFill>
                <a:srgbClr val="9900FF"/>
              </a:solidFill>
              <a:latin typeface="Lato"/>
              <a:ea typeface="Lato"/>
              <a:cs typeface="Lato"/>
              <a:sym typeface="Lato"/>
            </a:endParaRPr>
          </a:p>
        </p:txBody>
      </p:sp>
      <p:pic>
        <p:nvPicPr>
          <p:cNvPr id="1366" name="Google Shape;1366;p20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67" name="Google Shape;1367;p207"/>
          <p:cNvSpPr txBox="1"/>
          <p:nvPr/>
        </p:nvSpPr>
        <p:spPr>
          <a:xfrm>
            <a:off x="628850" y="1389100"/>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Smoke Testing</a:t>
            </a:r>
            <a:r>
              <a:rPr lang="en" sz="1500">
                <a:solidFill>
                  <a:schemeClr val="dk1"/>
                </a:solidFill>
                <a:highlight>
                  <a:srgbClr val="FFFFFF"/>
                </a:highlight>
              </a:rPr>
              <a:t> is executed before any detailed functional tests are done on the software.</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lang="en" sz="1500">
                <a:solidFill>
                  <a:schemeClr val="dk1"/>
                </a:solidFill>
                <a:highlight>
                  <a:srgbClr val="FFFFFF"/>
                </a:highlight>
              </a:rPr>
              <a:t>Smoke testing is also called as Build Verification Test.</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Sanity testing</a:t>
            </a:r>
            <a:r>
              <a:rPr lang="en" sz="1500">
                <a:solidFill>
                  <a:schemeClr val="dk1"/>
                </a:solidFill>
                <a:highlight>
                  <a:srgbClr val="FFFFFF"/>
                </a:highlight>
              </a:rPr>
              <a:t> is a software testing technique which does a quick evaluation of the quality of the software release to determine major functionality is working fine or not</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Regression Testing</a:t>
            </a:r>
            <a:r>
              <a:rPr lang="en" sz="1500">
                <a:solidFill>
                  <a:schemeClr val="dk1"/>
                </a:solidFill>
                <a:highlight>
                  <a:srgbClr val="FFFFFF"/>
                </a:highlight>
              </a:rPr>
              <a:t> Covers detailed testing targeting all the affected areas after new functionalities are added</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t/>
            </a:r>
            <a:endParaRPr sz="1500">
              <a:solidFill>
                <a:schemeClr val="dk1"/>
              </a:solidFill>
              <a:highlight>
                <a:srgbClr val="FFFFFF"/>
              </a:highlight>
            </a:endParaRPr>
          </a:p>
          <a:p>
            <a:pPr indent="0" lvl="0" marL="0" marR="0" rtl="0" algn="l">
              <a:lnSpc>
                <a:spcPct val="115000"/>
              </a:lnSpc>
              <a:spcBef>
                <a:spcPts val="1900"/>
              </a:spcBef>
              <a:spcAft>
                <a:spcPts val="0"/>
              </a:spcAft>
              <a:buClr>
                <a:srgbClr val="000000"/>
              </a:buClr>
              <a:buSzPts val="1100"/>
              <a:buFont typeface="Arial"/>
              <a:buNone/>
            </a:pPr>
            <a:r>
              <a:t/>
            </a:r>
            <a:endParaRPr sz="1500">
              <a:solidFill>
                <a:schemeClr val="dk1"/>
              </a:solidFill>
              <a:highlight>
                <a:srgbClr val="FFFFFF"/>
              </a:highlight>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p20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373" name="Google Shape;1373;p208"/>
          <p:cNvPicPr preferRelativeResize="0"/>
          <p:nvPr/>
        </p:nvPicPr>
        <p:blipFill>
          <a:blip r:embed="rId4">
            <a:alphaModFix/>
          </a:blip>
          <a:stretch>
            <a:fillRect/>
          </a:stretch>
        </p:blipFill>
        <p:spPr>
          <a:xfrm>
            <a:off x="1026975" y="152400"/>
            <a:ext cx="7318951" cy="4119874"/>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pic>
        <p:nvPicPr>
          <p:cNvPr id="1378" name="Google Shape;1378;p209"/>
          <p:cNvPicPr preferRelativeResize="0"/>
          <p:nvPr/>
        </p:nvPicPr>
        <p:blipFill rotWithShape="1">
          <a:blip r:embed="rId3">
            <a:alphaModFix/>
          </a:blip>
          <a:srcRect b="11253" l="0" r="0" t="0"/>
          <a:stretch/>
        </p:blipFill>
        <p:spPr>
          <a:xfrm>
            <a:off x="375450" y="125325"/>
            <a:ext cx="7899050" cy="42937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10"/>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Cross Browser Testing</a:t>
            </a:r>
            <a:endParaRPr b="1" sz="4700">
              <a:solidFill>
                <a:srgbClr val="9900FF"/>
              </a:solidFill>
              <a:latin typeface="Lato"/>
              <a:ea typeface="Lato"/>
              <a:cs typeface="Lato"/>
              <a:sym typeface="Lato"/>
            </a:endParaRPr>
          </a:p>
        </p:txBody>
      </p:sp>
      <p:pic>
        <p:nvPicPr>
          <p:cNvPr id="1384" name="Google Shape;1384;p21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85" name="Google Shape;1385;p210"/>
          <p:cNvSpPr txBox="1"/>
          <p:nvPr/>
        </p:nvSpPr>
        <p:spPr>
          <a:xfrm>
            <a:off x="628850" y="1389100"/>
            <a:ext cx="3469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900">
                <a:solidFill>
                  <a:schemeClr val="dk1"/>
                </a:solidFill>
                <a:highlight>
                  <a:srgbClr val="FFFFFF"/>
                </a:highlight>
              </a:rPr>
              <a:t>Cross-browser testing to test your website or application in </a:t>
            </a:r>
            <a:r>
              <a:rPr lang="en" sz="1900">
                <a:solidFill>
                  <a:schemeClr val="dk1"/>
                </a:solidFill>
                <a:highlight>
                  <a:srgbClr val="FFFF00"/>
                </a:highlight>
              </a:rPr>
              <a:t>multiple browsers-</a:t>
            </a:r>
            <a:r>
              <a:rPr lang="en" sz="1900">
                <a:solidFill>
                  <a:schemeClr val="dk1"/>
                </a:solidFill>
                <a:highlight>
                  <a:srgbClr val="FFFFFF"/>
                </a:highlight>
              </a:rPr>
              <a:t> and making sure that it works consistently and as in intended without any dependencies</a:t>
            </a:r>
            <a:endParaRPr sz="1900">
              <a:solidFill>
                <a:schemeClr val="dk1"/>
              </a:solidFill>
              <a:highlight>
                <a:srgbClr val="FFFFFF"/>
              </a:highlight>
            </a:endParaRPr>
          </a:p>
        </p:txBody>
      </p:sp>
      <p:pic>
        <p:nvPicPr>
          <p:cNvPr id="1386" name="Google Shape;1386;p210"/>
          <p:cNvPicPr preferRelativeResize="0"/>
          <p:nvPr/>
        </p:nvPicPr>
        <p:blipFill>
          <a:blip r:embed="rId4">
            <a:alphaModFix/>
          </a:blip>
          <a:stretch>
            <a:fillRect/>
          </a:stretch>
        </p:blipFill>
        <p:spPr>
          <a:xfrm>
            <a:off x="4098050" y="1577150"/>
            <a:ext cx="4674450" cy="2715800"/>
          </a:xfrm>
          <a:prstGeom prst="rect">
            <a:avLst/>
          </a:prstGeom>
          <a:noFill/>
          <a:ln>
            <a:noFill/>
          </a:ln>
        </p:spPr>
      </p:pic>
      <p:pic>
        <p:nvPicPr>
          <p:cNvPr id="1387" name="Google Shape;1387;p210"/>
          <p:cNvPicPr preferRelativeResize="0"/>
          <p:nvPr/>
        </p:nvPicPr>
        <p:blipFill rotWithShape="1">
          <a:blip r:embed="rId5">
            <a:alphaModFix/>
          </a:blip>
          <a:srcRect b="0" l="9301" r="19640" t="57798"/>
          <a:stretch/>
        </p:blipFill>
        <p:spPr>
          <a:xfrm>
            <a:off x="553000" y="3808725"/>
            <a:ext cx="3308049" cy="5358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11"/>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Demo Cross Browser Testing</a:t>
            </a:r>
            <a:endParaRPr b="1" sz="4700">
              <a:solidFill>
                <a:srgbClr val="9900FF"/>
              </a:solidFill>
              <a:latin typeface="Lato"/>
              <a:ea typeface="Lato"/>
              <a:cs typeface="Lato"/>
              <a:sym typeface="Lato"/>
            </a:endParaRPr>
          </a:p>
        </p:txBody>
      </p:sp>
      <p:pic>
        <p:nvPicPr>
          <p:cNvPr id="1393" name="Google Shape;1393;p21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94" name="Google Shape;1394;p211"/>
          <p:cNvSpPr txBox="1"/>
          <p:nvPr/>
        </p:nvSpPr>
        <p:spPr>
          <a:xfrm>
            <a:off x="2751925" y="1344525"/>
            <a:ext cx="3469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900">
                <a:solidFill>
                  <a:schemeClr val="dk1"/>
                </a:solidFill>
                <a:highlight>
                  <a:srgbClr val="FFFFFF"/>
                </a:highlight>
              </a:rPr>
              <a:t>BrowserStack</a:t>
            </a:r>
            <a:endParaRPr sz="1900">
              <a:solidFill>
                <a:schemeClr val="dk1"/>
              </a:solidFill>
              <a:highlight>
                <a:srgbClr val="FFFFFF"/>
              </a:highlight>
            </a:endParaRPr>
          </a:p>
        </p:txBody>
      </p:sp>
      <p:pic>
        <p:nvPicPr>
          <p:cNvPr id="1395" name="Google Shape;1395;p211"/>
          <p:cNvPicPr preferRelativeResize="0"/>
          <p:nvPr/>
        </p:nvPicPr>
        <p:blipFill rotWithShape="1">
          <a:blip r:embed="rId4">
            <a:alphaModFix/>
          </a:blip>
          <a:srcRect b="0" l="9301" r="19640" t="57798"/>
          <a:stretch/>
        </p:blipFill>
        <p:spPr>
          <a:xfrm>
            <a:off x="2448950" y="2436125"/>
            <a:ext cx="3308049" cy="53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23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300">
                <a:solidFill>
                  <a:srgbClr val="434343"/>
                </a:solidFill>
                <a:latin typeface="Lato"/>
                <a:ea typeface="Lato"/>
                <a:cs typeface="Lato"/>
                <a:sym typeface="Lato"/>
              </a:rPr>
              <a:t>{ </a:t>
            </a:r>
            <a:r>
              <a:rPr b="1" lang="en" sz="4300">
                <a:solidFill>
                  <a:srgbClr val="9900FF"/>
                </a:solidFill>
                <a:latin typeface="Lato"/>
                <a:ea typeface="Lato"/>
                <a:cs typeface="Lato"/>
                <a:sym typeface="Lato"/>
              </a:rPr>
              <a:t>Software Tester </a:t>
            </a:r>
            <a:r>
              <a:rPr b="1" lang="en" sz="4300">
                <a:solidFill>
                  <a:srgbClr val="434343"/>
                </a:solidFill>
                <a:latin typeface="Lato"/>
                <a:ea typeface="Lato"/>
                <a:cs typeface="Lato"/>
                <a:sym typeface="Lato"/>
              </a:rPr>
              <a:t> } BluePrint.</a:t>
            </a:r>
            <a:endParaRPr b="1" sz="1600">
              <a:solidFill>
                <a:srgbClr val="109B32"/>
              </a:solidFill>
              <a:latin typeface="Lato"/>
              <a:ea typeface="Lato"/>
              <a:cs typeface="Lato"/>
              <a:sym typeface="Lato"/>
            </a:endParaRPr>
          </a:p>
          <a:p>
            <a:pPr indent="0" lvl="0" marL="0" rtl="0" algn="ctr">
              <a:spcBef>
                <a:spcPts val="0"/>
              </a:spcBef>
              <a:spcAft>
                <a:spcPts val="0"/>
              </a:spcAft>
              <a:buNone/>
            </a:pPr>
            <a:r>
              <a:t/>
            </a:r>
            <a:endParaRPr b="1" sz="2700">
              <a:solidFill>
                <a:srgbClr val="434343"/>
              </a:solidFill>
              <a:latin typeface="Lato"/>
              <a:ea typeface="Lato"/>
              <a:cs typeface="Lato"/>
              <a:sym typeface="Lato"/>
            </a:endParaRPr>
          </a:p>
        </p:txBody>
      </p:sp>
      <p:sp>
        <p:nvSpPr>
          <p:cNvPr id="67" name="Google Shape;67;p14"/>
          <p:cNvSpPr txBox="1"/>
          <p:nvPr>
            <p:ph type="title"/>
          </p:nvPr>
        </p:nvSpPr>
        <p:spPr>
          <a:xfrm>
            <a:off x="311600" y="3956075"/>
            <a:ext cx="8520600" cy="8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u="sng">
                <a:solidFill>
                  <a:srgbClr val="9900FF"/>
                </a:solidFill>
                <a:latin typeface="Lato"/>
                <a:ea typeface="Lato"/>
                <a:cs typeface="Lato"/>
                <a:sym typeface="Lato"/>
              </a:rPr>
              <a:t>Exact BluePrint.</a:t>
            </a:r>
            <a:endParaRPr b="1" sz="2700" u="sng">
              <a:solidFill>
                <a:srgbClr val="9900FF"/>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sz="2700" u="sng">
                <a:solidFill>
                  <a:srgbClr val="9900FF"/>
                </a:solidFill>
                <a:latin typeface="Lato"/>
                <a:ea typeface="Lato"/>
                <a:cs typeface="Lato"/>
                <a:sym typeface="Lato"/>
              </a:rPr>
              <a:t>You Need to Become Software Tester.</a:t>
            </a:r>
            <a:endParaRPr b="1" sz="2700" u="sng">
              <a:solidFill>
                <a:srgbClr val="9900FF"/>
              </a:solidFill>
              <a:latin typeface="Lato"/>
              <a:ea typeface="Lato"/>
              <a:cs typeface="Lato"/>
              <a:sym typeface="Lato"/>
            </a:endParaRPr>
          </a:p>
          <a:p>
            <a:pPr indent="0" lvl="0" marL="0" rtl="0" algn="ctr">
              <a:spcBef>
                <a:spcPts val="0"/>
              </a:spcBef>
              <a:spcAft>
                <a:spcPts val="0"/>
              </a:spcAft>
              <a:buNone/>
            </a:pPr>
            <a:r>
              <a:t/>
            </a:r>
            <a:endParaRPr b="1" sz="2700" u="sng">
              <a:solidFill>
                <a:srgbClr val="9900FF"/>
              </a:solidFill>
              <a:latin typeface="Lato"/>
              <a:ea typeface="Lato"/>
              <a:cs typeface="Lato"/>
              <a:sym typeface="Lato"/>
            </a:endParaRPr>
          </a:p>
        </p:txBody>
      </p:sp>
      <p:pic>
        <p:nvPicPr>
          <p:cNvPr id="68" name="Google Shape;68;p14"/>
          <p:cNvPicPr preferRelativeResize="0"/>
          <p:nvPr/>
        </p:nvPicPr>
        <p:blipFill>
          <a:blip r:embed="rId3">
            <a:alphaModFix/>
          </a:blip>
          <a:stretch>
            <a:fillRect/>
          </a:stretch>
        </p:blipFill>
        <p:spPr>
          <a:xfrm>
            <a:off x="441328" y="1175604"/>
            <a:ext cx="2263950" cy="1897900"/>
          </a:xfrm>
          <a:prstGeom prst="rect">
            <a:avLst/>
          </a:prstGeom>
          <a:noFill/>
          <a:ln>
            <a:noFill/>
          </a:ln>
        </p:spPr>
      </p:pic>
      <p:sp>
        <p:nvSpPr>
          <p:cNvPr id="69" name="Google Shape;69;p14"/>
          <p:cNvSpPr txBox="1"/>
          <p:nvPr>
            <p:ph type="title"/>
          </p:nvPr>
        </p:nvSpPr>
        <p:spPr>
          <a:xfrm>
            <a:off x="736750" y="3073500"/>
            <a:ext cx="2575500" cy="3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u="sng">
                <a:solidFill>
                  <a:srgbClr val="666666"/>
                </a:solidFill>
                <a:latin typeface="Lato"/>
                <a:ea typeface="Lato"/>
                <a:cs typeface="Lato"/>
                <a:sym typeface="Lato"/>
              </a:rPr>
              <a:t>Pramod Dutta</a:t>
            </a:r>
            <a:endParaRPr b="1" sz="1800" u="sng">
              <a:solidFill>
                <a:srgbClr val="666666"/>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3312250" y="1097040"/>
            <a:ext cx="4583025" cy="25801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nvSpPr>
        <p:spPr>
          <a:xfrm>
            <a:off x="1572000" y="1028700"/>
            <a:ext cx="5706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highlight>
                  <a:schemeClr val="accent6"/>
                </a:highlight>
              </a:rPr>
              <a:t>Quality software is Means</a:t>
            </a:r>
            <a:endParaRPr sz="2800"/>
          </a:p>
          <a:p>
            <a:pPr indent="-406400" lvl="0" marL="457200" rtl="0" algn="l">
              <a:spcBef>
                <a:spcPts val="0"/>
              </a:spcBef>
              <a:spcAft>
                <a:spcPts val="0"/>
              </a:spcAft>
              <a:buSzPts val="2800"/>
              <a:buChar char="●"/>
            </a:pPr>
            <a:r>
              <a:rPr lang="en" sz="2800">
                <a:highlight>
                  <a:srgbClr val="FFFF00"/>
                </a:highlight>
              </a:rPr>
              <a:t>Bug-free</a:t>
            </a:r>
            <a:endParaRPr sz="2800">
              <a:highlight>
                <a:srgbClr val="FFFF00"/>
              </a:highlight>
            </a:endParaRPr>
          </a:p>
          <a:p>
            <a:pPr indent="-406400" lvl="0" marL="457200" rtl="0" algn="l">
              <a:spcBef>
                <a:spcPts val="0"/>
              </a:spcBef>
              <a:spcAft>
                <a:spcPts val="0"/>
              </a:spcAft>
              <a:buSzPts val="2800"/>
              <a:buChar char="●"/>
            </a:pPr>
            <a:r>
              <a:rPr lang="en" sz="2800">
                <a:highlight>
                  <a:srgbClr val="FFFF00"/>
                </a:highlight>
              </a:rPr>
              <a:t>Delivered on time. </a:t>
            </a:r>
            <a:endParaRPr sz="2800">
              <a:highlight>
                <a:srgbClr val="FFFF00"/>
              </a:highlight>
            </a:endParaRPr>
          </a:p>
          <a:p>
            <a:pPr indent="-406400" lvl="0" marL="457200" rtl="0" algn="l">
              <a:spcBef>
                <a:spcPts val="0"/>
              </a:spcBef>
              <a:spcAft>
                <a:spcPts val="0"/>
              </a:spcAft>
              <a:buSzPts val="2800"/>
              <a:buChar char="●"/>
            </a:pPr>
            <a:r>
              <a:rPr lang="en" sz="2800">
                <a:highlight>
                  <a:srgbClr val="FFFF00"/>
                </a:highlight>
              </a:rPr>
              <a:t>Within budget. </a:t>
            </a:r>
            <a:endParaRPr sz="2800">
              <a:highlight>
                <a:srgbClr val="FFFF00"/>
              </a:highlight>
            </a:endParaRPr>
          </a:p>
          <a:p>
            <a:pPr indent="-406400" lvl="0" marL="457200" rtl="0" algn="l">
              <a:spcBef>
                <a:spcPts val="0"/>
              </a:spcBef>
              <a:spcAft>
                <a:spcPts val="0"/>
              </a:spcAft>
              <a:buSzPts val="2800"/>
              <a:buChar char="●"/>
            </a:pPr>
            <a:r>
              <a:rPr lang="en" sz="2800">
                <a:highlight>
                  <a:srgbClr val="FFFF00"/>
                </a:highlight>
              </a:rPr>
              <a:t>Meets requirements and/or expectations. </a:t>
            </a:r>
            <a:endParaRPr sz="2800">
              <a:highlight>
                <a:srgbClr val="FFFF00"/>
              </a:highlight>
            </a:endParaRPr>
          </a:p>
          <a:p>
            <a:pPr indent="-406400" lvl="0" marL="457200" rtl="0" algn="l">
              <a:spcBef>
                <a:spcPts val="0"/>
              </a:spcBef>
              <a:spcAft>
                <a:spcPts val="0"/>
              </a:spcAft>
              <a:buSzPts val="2800"/>
              <a:buChar char="●"/>
            </a:pPr>
            <a:r>
              <a:rPr lang="en" sz="2800">
                <a:highlight>
                  <a:srgbClr val="FFFF00"/>
                </a:highlight>
              </a:rPr>
              <a:t>Maintainable</a:t>
            </a:r>
            <a:endParaRPr sz="2800">
              <a:highlight>
                <a:srgbClr val="FFFF00"/>
              </a:highlight>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12"/>
          <p:cNvSpPr txBox="1"/>
          <p:nvPr>
            <p:ph type="title"/>
          </p:nvPr>
        </p:nvSpPr>
        <p:spPr>
          <a:xfrm>
            <a:off x="386775" y="283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Agenda </a:t>
            </a:r>
            <a:endParaRPr b="1" sz="5000">
              <a:solidFill>
                <a:srgbClr val="9900FF"/>
              </a:solidFill>
              <a:latin typeface="Lato"/>
              <a:ea typeface="Lato"/>
              <a:cs typeface="Lato"/>
              <a:sym typeface="Lato"/>
            </a:endParaRPr>
          </a:p>
        </p:txBody>
      </p:sp>
      <p:sp>
        <p:nvSpPr>
          <p:cNvPr id="1401" name="Google Shape;1401;p212"/>
          <p:cNvSpPr txBox="1"/>
          <p:nvPr/>
        </p:nvSpPr>
        <p:spPr>
          <a:xfrm>
            <a:off x="488350" y="1124850"/>
            <a:ext cx="7604100" cy="3423600"/>
          </a:xfrm>
          <a:prstGeom prst="rect">
            <a:avLst/>
          </a:prstGeom>
          <a:noFill/>
          <a:ln>
            <a:noFill/>
          </a:ln>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Agile.</a:t>
            </a:r>
            <a:endParaRPr b="1" sz="2700">
              <a:solidFill>
                <a:srgbClr val="6F7287"/>
              </a:solidFill>
              <a:highlight>
                <a:srgbClr val="FFFFFF"/>
              </a:highlight>
              <a:latin typeface="Lato"/>
              <a:ea typeface="Lato"/>
              <a:cs typeface="Lato"/>
              <a:sym typeface="Lato"/>
            </a:endParaRPr>
          </a:p>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Scrum Framework</a:t>
            </a:r>
            <a:endParaRPr b="1" sz="2700">
              <a:solidFill>
                <a:srgbClr val="6F7287"/>
              </a:solidFill>
              <a:highlight>
                <a:srgbClr val="FFFFFF"/>
              </a:highlight>
              <a:latin typeface="Lato"/>
              <a:ea typeface="Lato"/>
              <a:cs typeface="Lato"/>
              <a:sym typeface="Lato"/>
            </a:endParaRPr>
          </a:p>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JIRA Demo</a:t>
            </a:r>
            <a:endParaRPr b="1" sz="2700">
              <a:solidFill>
                <a:srgbClr val="6F7287"/>
              </a:solidFill>
              <a:highlight>
                <a:srgbClr val="FFFFFF"/>
              </a:highlight>
              <a:latin typeface="Lato"/>
              <a:ea typeface="Lato"/>
              <a:cs typeface="Lato"/>
              <a:sym typeface="Lato"/>
            </a:endParaRPr>
          </a:p>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Test Management Tool </a:t>
            </a:r>
            <a:r>
              <a:rPr b="1" lang="en" sz="2700">
                <a:solidFill>
                  <a:srgbClr val="6F7287"/>
                </a:solidFill>
                <a:highlight>
                  <a:srgbClr val="FFFF00"/>
                </a:highlight>
                <a:latin typeface="Lato"/>
                <a:ea typeface="Lato"/>
                <a:cs typeface="Lato"/>
                <a:sym typeface="Lato"/>
              </a:rPr>
              <a:t>Zephyr Demo</a:t>
            </a:r>
            <a:endParaRPr b="1" sz="2700">
              <a:solidFill>
                <a:srgbClr val="6F7287"/>
              </a:solidFill>
              <a:highlight>
                <a:srgbClr val="FFFF00"/>
              </a:highlight>
              <a:latin typeface="Lato"/>
              <a:ea typeface="Lato"/>
              <a:cs typeface="Lato"/>
              <a:sym typeface="Lato"/>
            </a:endParaRPr>
          </a:p>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Web Fundamentals </a:t>
            </a:r>
            <a:endParaRPr b="1" sz="2700">
              <a:solidFill>
                <a:srgbClr val="6F7287"/>
              </a:solidFill>
              <a:highlight>
                <a:srgbClr val="FFFFFF"/>
              </a:highlight>
              <a:latin typeface="Lato"/>
              <a:ea typeface="Lato"/>
              <a:cs typeface="Lato"/>
              <a:sym typeface="Lato"/>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13"/>
          <p:cNvSpPr txBox="1"/>
          <p:nvPr>
            <p:ph type="title"/>
          </p:nvPr>
        </p:nvSpPr>
        <p:spPr>
          <a:xfrm>
            <a:off x="499400" y="162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Commitment!</a:t>
            </a:r>
            <a:br>
              <a:rPr b="1" lang="en" sz="5000">
                <a:solidFill>
                  <a:srgbClr val="9900FF"/>
                </a:solidFill>
                <a:latin typeface="Lato"/>
                <a:ea typeface="Lato"/>
                <a:cs typeface="Lato"/>
                <a:sym typeface="Lato"/>
              </a:rPr>
            </a:br>
            <a:r>
              <a:rPr b="1" lang="en" sz="5000">
                <a:solidFill>
                  <a:srgbClr val="9900FF"/>
                </a:solidFill>
                <a:latin typeface="Lato"/>
                <a:ea typeface="Lato"/>
                <a:cs typeface="Lato"/>
                <a:sym typeface="Lato"/>
              </a:rPr>
              <a:t>Block at least</a:t>
            </a:r>
            <a:endParaRPr b="1" sz="5000">
              <a:solidFill>
                <a:srgbClr val="9900FF"/>
              </a:solidFill>
              <a:latin typeface="Lato"/>
              <a:ea typeface="Lato"/>
              <a:cs typeface="Lato"/>
              <a:sym typeface="Lato"/>
            </a:endParaRPr>
          </a:p>
          <a:p>
            <a:pPr indent="0" lvl="0" marL="0" rtl="0" algn="ctr">
              <a:spcBef>
                <a:spcPts val="0"/>
              </a:spcBef>
              <a:spcAft>
                <a:spcPts val="0"/>
              </a:spcAft>
              <a:buNone/>
            </a:pPr>
            <a:r>
              <a:rPr b="1" lang="en" sz="5000">
                <a:solidFill>
                  <a:srgbClr val="BF9000"/>
                </a:solidFill>
                <a:latin typeface="Lato"/>
                <a:ea typeface="Lato"/>
                <a:cs typeface="Lato"/>
                <a:sym typeface="Lato"/>
              </a:rPr>
              <a:t> 4 hour Per Week.</a:t>
            </a:r>
            <a:endParaRPr b="1" sz="5000">
              <a:solidFill>
                <a:srgbClr val="BF9000"/>
              </a:solidFill>
              <a:latin typeface="Lato"/>
              <a:ea typeface="Lato"/>
              <a:cs typeface="Lato"/>
              <a:sym typeface="Lato"/>
            </a:endParaRPr>
          </a:p>
        </p:txBody>
      </p:sp>
      <p:pic>
        <p:nvPicPr>
          <p:cNvPr id="1407" name="Google Shape;1407;p21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14"/>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a:t>
            </a:r>
            <a:endParaRPr b="1" sz="4700">
              <a:solidFill>
                <a:srgbClr val="9900FF"/>
              </a:solidFill>
              <a:latin typeface="Lato"/>
              <a:ea typeface="Lato"/>
              <a:cs typeface="Lato"/>
              <a:sym typeface="Lato"/>
            </a:endParaRPr>
          </a:p>
        </p:txBody>
      </p:sp>
      <p:pic>
        <p:nvPicPr>
          <p:cNvPr id="1413" name="Google Shape;1413;p21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14" name="Google Shape;1414;p214"/>
          <p:cNvSpPr txBox="1"/>
          <p:nvPr/>
        </p:nvSpPr>
        <p:spPr>
          <a:xfrm>
            <a:off x="658050" y="1245775"/>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3900">
                <a:solidFill>
                  <a:schemeClr val="dk2"/>
                </a:solidFill>
              </a:rPr>
              <a:t>Ability to Move easily and quickly.</a:t>
            </a:r>
            <a:endParaRPr sz="3900">
              <a:solidFill>
                <a:schemeClr val="dk2"/>
              </a:solidFill>
            </a:endParaRPr>
          </a:p>
          <a:p>
            <a:pPr indent="0" lvl="0" marL="0" marR="0" rtl="0" algn="l">
              <a:lnSpc>
                <a:spcPct val="115000"/>
              </a:lnSpc>
              <a:spcBef>
                <a:spcPts val="1900"/>
              </a:spcBef>
              <a:spcAft>
                <a:spcPts val="0"/>
              </a:spcAft>
              <a:buClr>
                <a:srgbClr val="000000"/>
              </a:buClr>
              <a:buSzPts val="1100"/>
              <a:buFont typeface="Arial"/>
              <a:buNone/>
            </a:pPr>
            <a:r>
              <a:rPr b="1" lang="en" sz="3900">
                <a:solidFill>
                  <a:schemeClr val="dk2"/>
                </a:solidFill>
                <a:highlight>
                  <a:srgbClr val="FFFF00"/>
                </a:highlight>
              </a:rPr>
              <a:t>Agile is the ability to create and respond to change.</a:t>
            </a:r>
            <a:endParaRPr b="1" sz="3900">
              <a:solidFill>
                <a:schemeClr val="dk2"/>
              </a:solidFill>
              <a:highlight>
                <a:srgbClr val="FFFF00"/>
              </a:highlight>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15"/>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a:t>
            </a:r>
            <a:endParaRPr b="1" sz="4700">
              <a:solidFill>
                <a:srgbClr val="9900FF"/>
              </a:solidFill>
              <a:latin typeface="Lato"/>
              <a:ea typeface="Lato"/>
              <a:cs typeface="Lato"/>
              <a:sym typeface="Lato"/>
            </a:endParaRPr>
          </a:p>
        </p:txBody>
      </p:sp>
      <p:pic>
        <p:nvPicPr>
          <p:cNvPr id="1420" name="Google Shape;1420;p21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21" name="Google Shape;1421;p215"/>
          <p:cNvSpPr txBox="1"/>
          <p:nvPr/>
        </p:nvSpPr>
        <p:spPr>
          <a:xfrm>
            <a:off x="658050" y="1245775"/>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3900">
                <a:solidFill>
                  <a:schemeClr val="dk2"/>
                </a:solidFill>
              </a:rPr>
              <a:t>It is a way of dealing with, and ultimately succeeding in, an uncertain and </a:t>
            </a:r>
            <a:r>
              <a:rPr lang="en" sz="3900">
                <a:solidFill>
                  <a:schemeClr val="dk2"/>
                </a:solidFill>
                <a:highlight>
                  <a:srgbClr val="FFFF00"/>
                </a:highlight>
              </a:rPr>
              <a:t>turbulent environment.</a:t>
            </a:r>
            <a:endParaRPr b="1" sz="3900">
              <a:solidFill>
                <a:schemeClr val="dk2"/>
              </a:solidFill>
              <a:highlight>
                <a:srgbClr val="FFFF00"/>
              </a:highlight>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16"/>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Agile software development</a:t>
            </a:r>
            <a:endParaRPr b="1" sz="4700">
              <a:solidFill>
                <a:srgbClr val="9900FF"/>
              </a:solidFill>
              <a:latin typeface="Lato"/>
              <a:ea typeface="Lato"/>
              <a:cs typeface="Lato"/>
              <a:sym typeface="Lato"/>
            </a:endParaRPr>
          </a:p>
        </p:txBody>
      </p:sp>
      <p:pic>
        <p:nvPicPr>
          <p:cNvPr id="1427" name="Google Shape;1427;p21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28" name="Google Shape;1428;p216"/>
          <p:cNvSpPr txBox="1"/>
          <p:nvPr/>
        </p:nvSpPr>
        <p:spPr>
          <a:xfrm>
            <a:off x="658050" y="1245775"/>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2900">
                <a:solidFill>
                  <a:schemeClr val="dk2"/>
                </a:solidFill>
              </a:rPr>
              <a:t>Agile software development is an </a:t>
            </a:r>
            <a:r>
              <a:rPr b="1" lang="en" sz="2900">
                <a:solidFill>
                  <a:schemeClr val="dk2"/>
                </a:solidFill>
                <a:highlight>
                  <a:srgbClr val="FFFF00"/>
                </a:highlight>
              </a:rPr>
              <a:t>umbrella term</a:t>
            </a:r>
            <a:r>
              <a:rPr lang="en" sz="2900">
                <a:solidFill>
                  <a:schemeClr val="dk2"/>
                </a:solidFill>
              </a:rPr>
              <a:t> for a </a:t>
            </a:r>
            <a:r>
              <a:rPr lang="en" sz="2900">
                <a:solidFill>
                  <a:schemeClr val="dk2"/>
                </a:solidFill>
                <a:highlight>
                  <a:srgbClr val="FFFF00"/>
                </a:highlight>
              </a:rPr>
              <a:t>set of</a:t>
            </a:r>
            <a:r>
              <a:rPr b="1" lang="en" sz="2900">
                <a:solidFill>
                  <a:schemeClr val="dk2"/>
                </a:solidFill>
                <a:highlight>
                  <a:srgbClr val="FFFF00"/>
                </a:highlight>
              </a:rPr>
              <a:t> frameworks</a:t>
            </a:r>
            <a:r>
              <a:rPr lang="en" sz="2900">
                <a:solidFill>
                  <a:schemeClr val="dk2"/>
                </a:solidFill>
                <a:highlight>
                  <a:srgbClr val="FFFF00"/>
                </a:highlight>
              </a:rPr>
              <a:t> and </a:t>
            </a:r>
            <a:r>
              <a:rPr b="1" lang="en" sz="2900">
                <a:solidFill>
                  <a:schemeClr val="dk2"/>
                </a:solidFill>
                <a:highlight>
                  <a:srgbClr val="FFFF00"/>
                </a:highlight>
              </a:rPr>
              <a:t>practices</a:t>
            </a:r>
            <a:r>
              <a:rPr lang="en" sz="2900">
                <a:solidFill>
                  <a:schemeClr val="dk2"/>
                </a:solidFill>
              </a:rPr>
              <a:t> based on the values and principles expressed in the Manifesto for Agile Software Development and the 12 Principles behind it.</a:t>
            </a:r>
            <a:endParaRPr b="1" sz="2900">
              <a:solidFill>
                <a:schemeClr val="dk2"/>
              </a:solidFill>
              <a:highlight>
                <a:srgbClr val="FFFF00"/>
              </a:highlight>
            </a:endParaRPr>
          </a:p>
        </p:txBody>
      </p:sp>
      <p:sp>
        <p:nvSpPr>
          <p:cNvPr id="1429" name="Google Shape;1429;p216"/>
          <p:cNvSpPr txBox="1"/>
          <p:nvPr/>
        </p:nvSpPr>
        <p:spPr>
          <a:xfrm>
            <a:off x="444750" y="3944625"/>
            <a:ext cx="43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https://www.agilealliance.org/agile101/</a:t>
            </a:r>
            <a:endParaRPr/>
          </a:p>
          <a:p>
            <a:pPr indent="0" lvl="0" marL="0" rtl="0" algn="l">
              <a:spcBef>
                <a:spcPts val="0"/>
              </a:spcBef>
              <a:spcAft>
                <a:spcPts val="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17"/>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Agile software development</a:t>
            </a:r>
            <a:endParaRPr b="1" sz="4700">
              <a:solidFill>
                <a:srgbClr val="9900FF"/>
              </a:solidFill>
              <a:latin typeface="Lato"/>
              <a:ea typeface="Lato"/>
              <a:cs typeface="Lato"/>
              <a:sym typeface="Lato"/>
            </a:endParaRPr>
          </a:p>
        </p:txBody>
      </p:sp>
      <p:pic>
        <p:nvPicPr>
          <p:cNvPr id="1435" name="Google Shape;1435;p21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36" name="Google Shape;1436;p217"/>
          <p:cNvSpPr txBox="1"/>
          <p:nvPr/>
        </p:nvSpPr>
        <p:spPr>
          <a:xfrm>
            <a:off x="658050" y="1245775"/>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chemeClr val="dk1"/>
              </a:buClr>
              <a:buSzPts val="1100"/>
              <a:buFont typeface="Arial"/>
              <a:buNone/>
            </a:pPr>
            <a:r>
              <a:rPr lang="en" sz="2000">
                <a:solidFill>
                  <a:schemeClr val="dk2"/>
                </a:solidFill>
              </a:rPr>
              <a:t>Agile software development is more than frameworks such as </a:t>
            </a:r>
            <a:r>
              <a:rPr b="1" lang="en" sz="2000">
                <a:solidFill>
                  <a:schemeClr val="dk2"/>
                </a:solidFill>
              </a:rPr>
              <a:t>Scrum</a:t>
            </a:r>
            <a:r>
              <a:rPr lang="en" sz="2000">
                <a:solidFill>
                  <a:schemeClr val="dk2"/>
                </a:solidFill>
              </a:rPr>
              <a:t>, Kanban, Extreme Programming, or Feature-Driven Development (FDD).</a:t>
            </a:r>
            <a:br>
              <a:rPr lang="en" sz="2000">
                <a:solidFill>
                  <a:schemeClr val="dk2"/>
                </a:solidFill>
              </a:rPr>
            </a:br>
            <a:endParaRPr sz="2000">
              <a:solidFill>
                <a:schemeClr val="dk2"/>
              </a:solidFill>
            </a:endParaRPr>
          </a:p>
          <a:p>
            <a:pPr indent="0" lvl="0" marL="0" marR="0" rtl="0" algn="l">
              <a:lnSpc>
                <a:spcPct val="115000"/>
              </a:lnSpc>
              <a:spcBef>
                <a:spcPts val="1900"/>
              </a:spcBef>
              <a:spcAft>
                <a:spcPts val="0"/>
              </a:spcAft>
              <a:buClr>
                <a:schemeClr val="dk1"/>
              </a:buClr>
              <a:buSzPts val="1100"/>
              <a:buFont typeface="Arial"/>
              <a:buNone/>
            </a:pPr>
            <a:r>
              <a:rPr lang="en" sz="2000">
                <a:solidFill>
                  <a:schemeClr val="dk2"/>
                </a:solidFill>
              </a:rPr>
              <a:t>Agile software development is more than practices such as pair programming, </a:t>
            </a:r>
            <a:r>
              <a:rPr b="1" lang="en" sz="2000">
                <a:solidFill>
                  <a:schemeClr val="dk2"/>
                </a:solidFill>
              </a:rPr>
              <a:t>test-driven development,</a:t>
            </a:r>
            <a:r>
              <a:rPr lang="en" sz="2000">
                <a:solidFill>
                  <a:schemeClr val="dk2"/>
                </a:solidFill>
              </a:rPr>
              <a:t> stand-ups, planning sessions, and sprints.</a:t>
            </a:r>
            <a:endParaRPr sz="2000">
              <a:solidFill>
                <a:schemeClr val="dk2"/>
              </a:solidFill>
            </a:endParaRPr>
          </a:p>
          <a:p>
            <a:pPr indent="0" lvl="0" marL="0" marR="0" rtl="0" algn="l">
              <a:lnSpc>
                <a:spcPct val="115000"/>
              </a:lnSpc>
              <a:spcBef>
                <a:spcPts val="1900"/>
              </a:spcBef>
              <a:spcAft>
                <a:spcPts val="0"/>
              </a:spcAft>
              <a:buClr>
                <a:srgbClr val="000000"/>
              </a:buClr>
              <a:buSzPts val="1100"/>
              <a:buFont typeface="Arial"/>
              <a:buNone/>
            </a:pPr>
            <a:r>
              <a:t/>
            </a:r>
            <a:endParaRPr sz="2000">
              <a:solidFill>
                <a:schemeClr val="dk2"/>
              </a:solidFill>
            </a:endParaRPr>
          </a:p>
        </p:txBody>
      </p:sp>
      <p:sp>
        <p:nvSpPr>
          <p:cNvPr id="1437" name="Google Shape;1437;p217"/>
          <p:cNvSpPr txBox="1"/>
          <p:nvPr/>
        </p:nvSpPr>
        <p:spPr>
          <a:xfrm>
            <a:off x="425425" y="4167000"/>
            <a:ext cx="43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https://www.agilealliance.org/agile101/</a:t>
            </a:r>
            <a:endParaRPr/>
          </a:p>
          <a:p>
            <a:pPr indent="0" lvl="0" marL="0" rtl="0" algn="l">
              <a:spcBef>
                <a:spcPts val="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18"/>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a:t>
            </a:r>
            <a:endParaRPr b="1" sz="4700">
              <a:solidFill>
                <a:srgbClr val="9900FF"/>
              </a:solidFill>
              <a:latin typeface="Lato"/>
              <a:ea typeface="Lato"/>
              <a:cs typeface="Lato"/>
              <a:sym typeface="Lato"/>
            </a:endParaRPr>
          </a:p>
        </p:txBody>
      </p:sp>
      <p:pic>
        <p:nvPicPr>
          <p:cNvPr id="1443" name="Google Shape;1443;p21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44" name="Google Shape;1444;p218"/>
          <p:cNvSpPr txBox="1"/>
          <p:nvPr/>
        </p:nvSpPr>
        <p:spPr>
          <a:xfrm>
            <a:off x="658050" y="1071750"/>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500">
                <a:solidFill>
                  <a:schemeClr val="dk1"/>
                </a:solidFill>
                <a:highlight>
                  <a:srgbClr val="FFFFFF"/>
                </a:highlight>
              </a:rPr>
              <a:t>Agile is an </a:t>
            </a:r>
            <a:r>
              <a:rPr b="1" lang="en" sz="1500">
                <a:solidFill>
                  <a:schemeClr val="dk1"/>
                </a:solidFill>
                <a:highlight>
                  <a:srgbClr val="FFFF00"/>
                </a:highlight>
              </a:rPr>
              <a:t>iterative approach</a:t>
            </a:r>
            <a:r>
              <a:rPr lang="en" sz="1500">
                <a:solidFill>
                  <a:schemeClr val="dk1"/>
                </a:solidFill>
                <a:highlight>
                  <a:srgbClr val="FFFFFF"/>
                </a:highlight>
              </a:rPr>
              <a:t> to project management and </a:t>
            </a:r>
            <a:r>
              <a:rPr b="1" lang="en" sz="1500">
                <a:solidFill>
                  <a:schemeClr val="dk1"/>
                </a:solidFill>
                <a:highlight>
                  <a:srgbClr val="FFFFFF"/>
                </a:highlight>
              </a:rPr>
              <a:t>software development</a:t>
            </a:r>
            <a:r>
              <a:rPr lang="en" sz="1500">
                <a:solidFill>
                  <a:schemeClr val="dk1"/>
                </a:solidFill>
                <a:highlight>
                  <a:srgbClr val="FFFFFF"/>
                </a:highlight>
              </a:rPr>
              <a:t> that helps teams deliver value to their customers faster and with fewer headaches</a:t>
            </a:r>
            <a:endParaRPr b="0" i="0" sz="1300" u="none" cap="none" strike="noStrike">
              <a:solidFill>
                <a:schemeClr val="dk1"/>
              </a:solidFill>
              <a:latin typeface="Arial"/>
              <a:ea typeface="Arial"/>
              <a:cs typeface="Arial"/>
              <a:sym typeface="Arial"/>
            </a:endParaRPr>
          </a:p>
        </p:txBody>
      </p:sp>
      <p:pic>
        <p:nvPicPr>
          <p:cNvPr id="1445" name="Google Shape;1445;p218"/>
          <p:cNvPicPr preferRelativeResize="0"/>
          <p:nvPr/>
        </p:nvPicPr>
        <p:blipFill>
          <a:blip r:embed="rId4">
            <a:alphaModFix/>
          </a:blip>
          <a:stretch>
            <a:fillRect/>
          </a:stretch>
        </p:blipFill>
        <p:spPr>
          <a:xfrm>
            <a:off x="1691375" y="1835852"/>
            <a:ext cx="5761251" cy="2676749"/>
          </a:xfrm>
          <a:prstGeom prst="rect">
            <a:avLst/>
          </a:prstGeom>
          <a:noFill/>
          <a:ln>
            <a:noFill/>
          </a:ln>
        </p:spPr>
      </p:pic>
      <p:sp>
        <p:nvSpPr>
          <p:cNvPr id="1446" name="Google Shape;1446;p218"/>
          <p:cNvSpPr txBox="1"/>
          <p:nvPr/>
        </p:nvSpPr>
        <p:spPr>
          <a:xfrm>
            <a:off x="425075" y="4352850"/>
            <a:ext cx="540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https://www.neonrain.com/agile-scrum-web-development/</a:t>
            </a:r>
            <a:endParaRPr/>
          </a:p>
          <a:p>
            <a:pPr indent="0" lvl="0" marL="0" rtl="0" algn="l">
              <a:spcBef>
                <a:spcPts val="0"/>
              </a:spcBef>
              <a:spcAft>
                <a:spcPts val="0"/>
              </a:spcAft>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19"/>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Waterfall vs  Agile</a:t>
            </a:r>
            <a:endParaRPr b="1" sz="4700">
              <a:solidFill>
                <a:srgbClr val="9900FF"/>
              </a:solidFill>
              <a:latin typeface="Lato"/>
              <a:ea typeface="Lato"/>
              <a:cs typeface="Lato"/>
              <a:sym typeface="Lato"/>
            </a:endParaRPr>
          </a:p>
        </p:txBody>
      </p:sp>
      <p:pic>
        <p:nvPicPr>
          <p:cNvPr id="1452" name="Google Shape;1452;p21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453" name="Google Shape;1453;p219"/>
          <p:cNvPicPr preferRelativeResize="0"/>
          <p:nvPr/>
        </p:nvPicPr>
        <p:blipFill rotWithShape="1">
          <a:blip r:embed="rId4">
            <a:alphaModFix/>
          </a:blip>
          <a:srcRect b="0" l="0" r="0" t="14148"/>
          <a:stretch/>
        </p:blipFill>
        <p:spPr>
          <a:xfrm>
            <a:off x="1223325" y="1199150"/>
            <a:ext cx="6697351" cy="32698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20"/>
          <p:cNvSpPr txBox="1"/>
          <p:nvPr>
            <p:ph type="title"/>
          </p:nvPr>
        </p:nvSpPr>
        <p:spPr>
          <a:xfrm>
            <a:off x="197550" y="584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Agile vs Waterfall</a:t>
            </a:r>
            <a:endParaRPr b="1" sz="4700">
              <a:solidFill>
                <a:srgbClr val="9900FF"/>
              </a:solidFill>
              <a:latin typeface="Lato"/>
              <a:ea typeface="Lato"/>
              <a:cs typeface="Lato"/>
              <a:sym typeface="Lato"/>
            </a:endParaRPr>
          </a:p>
        </p:txBody>
      </p:sp>
      <p:pic>
        <p:nvPicPr>
          <p:cNvPr id="1459" name="Google Shape;1459;p22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460" name="Google Shape;1460;p220"/>
          <p:cNvPicPr preferRelativeResize="0"/>
          <p:nvPr/>
        </p:nvPicPr>
        <p:blipFill>
          <a:blip r:embed="rId4">
            <a:alphaModFix/>
          </a:blip>
          <a:stretch>
            <a:fillRect/>
          </a:stretch>
        </p:blipFill>
        <p:spPr>
          <a:xfrm>
            <a:off x="1566950" y="828825"/>
            <a:ext cx="5358700" cy="38086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21"/>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Waterfall vs  Agile</a:t>
            </a:r>
            <a:endParaRPr b="1" sz="4700">
              <a:solidFill>
                <a:srgbClr val="9900FF"/>
              </a:solidFill>
              <a:latin typeface="Lato"/>
              <a:ea typeface="Lato"/>
              <a:cs typeface="Lato"/>
              <a:sym typeface="Lato"/>
            </a:endParaRPr>
          </a:p>
        </p:txBody>
      </p:sp>
      <p:pic>
        <p:nvPicPr>
          <p:cNvPr id="1466" name="Google Shape;1466;p22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67" name="Google Shape;1467;p221"/>
          <p:cNvSpPr txBox="1"/>
          <p:nvPr/>
        </p:nvSpPr>
        <p:spPr>
          <a:xfrm>
            <a:off x="361475" y="1030100"/>
            <a:ext cx="8498400" cy="3242100"/>
          </a:xfrm>
          <a:prstGeom prst="rect">
            <a:avLst/>
          </a:prstGeom>
          <a:noFill/>
          <a:ln>
            <a:noFill/>
          </a:ln>
        </p:spPr>
        <p:txBody>
          <a:bodyPr anchorCtr="0" anchor="t" bIns="91425" lIns="91425" spcFirstLastPara="1" rIns="91425" wrap="square" tIns="91425">
            <a:spAutoFit/>
          </a:bodyPr>
          <a:lstStyle/>
          <a:p>
            <a:pPr indent="-339725" lvl="0" marL="457200" rtl="0" algn="l">
              <a:lnSpc>
                <a:spcPct val="115000"/>
              </a:lnSpc>
              <a:spcBef>
                <a:spcPts val="1400"/>
              </a:spcBef>
              <a:spcAft>
                <a:spcPts val="0"/>
              </a:spcAft>
              <a:buClr>
                <a:srgbClr val="222222"/>
              </a:buClr>
              <a:buSzPts val="1750"/>
              <a:buChar char="●"/>
            </a:pPr>
            <a:r>
              <a:rPr lang="en" sz="1750">
                <a:solidFill>
                  <a:srgbClr val="222222"/>
                </a:solidFill>
                <a:highlight>
                  <a:srgbClr val="FFFF00"/>
                </a:highlight>
              </a:rPr>
              <a:t>Waterfall is a </a:t>
            </a:r>
            <a:r>
              <a:rPr b="1" lang="en" sz="1750">
                <a:solidFill>
                  <a:srgbClr val="222222"/>
                </a:solidFill>
                <a:highlight>
                  <a:srgbClr val="FFFF00"/>
                </a:highlight>
              </a:rPr>
              <a:t>Linear Sequential Life Cycle Model</a:t>
            </a:r>
            <a:r>
              <a:rPr lang="en" sz="1750">
                <a:solidFill>
                  <a:srgbClr val="222222"/>
                </a:solidFill>
                <a:highlight>
                  <a:srgbClr val="FFFFFF"/>
                </a:highlight>
              </a:rPr>
              <a:t> whereas </a:t>
            </a:r>
            <a:r>
              <a:rPr lang="en" sz="1750">
                <a:solidFill>
                  <a:srgbClr val="222222"/>
                </a:solidFill>
                <a:highlight>
                  <a:srgbClr val="FFFF00"/>
                </a:highlight>
              </a:rPr>
              <a:t>Agile is a </a:t>
            </a:r>
            <a:r>
              <a:rPr b="1" lang="en" sz="1750">
                <a:solidFill>
                  <a:srgbClr val="222222"/>
                </a:solidFill>
                <a:highlight>
                  <a:srgbClr val="FFFF00"/>
                </a:highlight>
              </a:rPr>
              <a:t>continuous iteration of development</a:t>
            </a:r>
            <a:r>
              <a:rPr b="1" lang="en" sz="1750">
                <a:solidFill>
                  <a:srgbClr val="222222"/>
                </a:solidFill>
                <a:highlight>
                  <a:srgbClr val="FFFFFF"/>
                </a:highlight>
              </a:rPr>
              <a:t> </a:t>
            </a:r>
            <a:r>
              <a:rPr lang="en" sz="1750">
                <a:solidFill>
                  <a:srgbClr val="222222"/>
                </a:solidFill>
                <a:highlight>
                  <a:srgbClr val="FFFFFF"/>
                </a:highlight>
              </a:rPr>
              <a:t>and testing in the software development process.</a:t>
            </a:r>
            <a:endParaRPr sz="1750">
              <a:solidFill>
                <a:srgbClr val="222222"/>
              </a:solidFill>
              <a:highlight>
                <a:srgbClr val="FFFFFF"/>
              </a:highlight>
            </a:endParaRPr>
          </a:p>
          <a:p>
            <a:pPr indent="-339725" lvl="0" marL="457200" rtl="0" algn="l">
              <a:lnSpc>
                <a:spcPct val="115000"/>
              </a:lnSpc>
              <a:spcBef>
                <a:spcPts val="0"/>
              </a:spcBef>
              <a:spcAft>
                <a:spcPts val="0"/>
              </a:spcAft>
              <a:buClr>
                <a:srgbClr val="222222"/>
              </a:buClr>
              <a:buSzPts val="1750"/>
              <a:buChar char="●"/>
            </a:pPr>
            <a:r>
              <a:rPr lang="en" sz="1750">
                <a:solidFill>
                  <a:srgbClr val="222222"/>
                </a:solidFill>
                <a:highlight>
                  <a:srgbClr val="FFFFFF"/>
                </a:highlight>
              </a:rPr>
              <a:t>In Agile vs Waterfall difference, the Agile methodology is known for its </a:t>
            </a:r>
            <a:r>
              <a:rPr lang="en" sz="1750">
                <a:solidFill>
                  <a:srgbClr val="222222"/>
                </a:solidFill>
                <a:highlight>
                  <a:srgbClr val="FFFF00"/>
                </a:highlight>
              </a:rPr>
              <a:t>flexibility</a:t>
            </a:r>
            <a:r>
              <a:rPr lang="en" sz="1750">
                <a:solidFill>
                  <a:srgbClr val="222222"/>
                </a:solidFill>
                <a:highlight>
                  <a:srgbClr val="FFFFFF"/>
                </a:highlight>
              </a:rPr>
              <a:t> whereas </a:t>
            </a:r>
            <a:r>
              <a:rPr lang="en" sz="1750">
                <a:solidFill>
                  <a:srgbClr val="222222"/>
                </a:solidFill>
                <a:highlight>
                  <a:srgbClr val="FFFF00"/>
                </a:highlight>
              </a:rPr>
              <a:t>Waterfall is a structured software development methodology</a:t>
            </a:r>
            <a:r>
              <a:rPr lang="en" sz="1750">
                <a:solidFill>
                  <a:srgbClr val="222222"/>
                </a:solidFill>
                <a:highlight>
                  <a:srgbClr val="FFFFFF"/>
                </a:highlight>
              </a:rPr>
              <a:t>.</a:t>
            </a:r>
            <a:endParaRPr sz="1750">
              <a:solidFill>
                <a:srgbClr val="222222"/>
              </a:solidFill>
              <a:highlight>
                <a:srgbClr val="FFFFFF"/>
              </a:highlight>
            </a:endParaRPr>
          </a:p>
          <a:p>
            <a:pPr indent="-339725" lvl="0" marL="457200" rtl="0" algn="l">
              <a:lnSpc>
                <a:spcPct val="115000"/>
              </a:lnSpc>
              <a:spcBef>
                <a:spcPts val="0"/>
              </a:spcBef>
              <a:spcAft>
                <a:spcPts val="0"/>
              </a:spcAft>
              <a:buClr>
                <a:srgbClr val="222222"/>
              </a:buClr>
              <a:buSzPts val="1750"/>
              <a:buChar char="●"/>
            </a:pPr>
            <a:r>
              <a:rPr lang="en" sz="1750">
                <a:solidFill>
                  <a:srgbClr val="222222"/>
                </a:solidFill>
                <a:highlight>
                  <a:srgbClr val="FFFFFF"/>
                </a:highlight>
              </a:rPr>
              <a:t>Agile performs </a:t>
            </a:r>
            <a:r>
              <a:rPr b="1" lang="en" sz="1750">
                <a:solidFill>
                  <a:srgbClr val="222222"/>
                </a:solidFill>
                <a:highlight>
                  <a:srgbClr val="FFFFFF"/>
                </a:highlight>
              </a:rPr>
              <a:t>testing concurrently with software development </a:t>
            </a:r>
            <a:r>
              <a:rPr lang="en" sz="1750">
                <a:solidFill>
                  <a:srgbClr val="222222"/>
                </a:solidFill>
                <a:highlight>
                  <a:srgbClr val="FFFFFF"/>
                </a:highlight>
              </a:rPr>
              <a:t>whereas in Waterfall methodology testing comes after the “Build” phase.</a:t>
            </a:r>
            <a:endParaRPr sz="1750">
              <a:solidFill>
                <a:srgbClr val="222222"/>
              </a:solidFill>
              <a:highlight>
                <a:srgbClr val="FFFFFF"/>
              </a:highlight>
            </a:endParaRPr>
          </a:p>
          <a:p>
            <a:pPr indent="-339725" lvl="0" marL="457200" rtl="0" algn="l">
              <a:lnSpc>
                <a:spcPct val="115000"/>
              </a:lnSpc>
              <a:spcBef>
                <a:spcPts val="0"/>
              </a:spcBef>
              <a:spcAft>
                <a:spcPts val="0"/>
              </a:spcAft>
              <a:buClr>
                <a:srgbClr val="222222"/>
              </a:buClr>
              <a:buSzPts val="1750"/>
              <a:buChar char="●"/>
            </a:pPr>
            <a:r>
              <a:rPr lang="en" sz="1750">
                <a:solidFill>
                  <a:srgbClr val="222222"/>
                </a:solidFill>
                <a:highlight>
                  <a:srgbClr val="FFFF00"/>
                </a:highlight>
              </a:rPr>
              <a:t>Agile allows changes</a:t>
            </a:r>
            <a:r>
              <a:rPr lang="en" sz="1750">
                <a:solidFill>
                  <a:srgbClr val="222222"/>
                </a:solidFill>
                <a:highlight>
                  <a:srgbClr val="FFFFFF"/>
                </a:highlight>
              </a:rPr>
              <a:t> in project development requirement whereas </a:t>
            </a:r>
            <a:r>
              <a:rPr lang="en" sz="1750">
                <a:solidFill>
                  <a:srgbClr val="222222"/>
                </a:solidFill>
                <a:highlight>
                  <a:srgbClr val="FFFF00"/>
                </a:highlight>
              </a:rPr>
              <a:t>Waterfall has no scope of changing the requirements </a:t>
            </a:r>
            <a:r>
              <a:rPr lang="en" sz="1750">
                <a:solidFill>
                  <a:srgbClr val="222222"/>
                </a:solidFill>
                <a:highlight>
                  <a:srgbClr val="FFFFFF"/>
                </a:highlight>
              </a:rPr>
              <a:t>once the project development starts.</a:t>
            </a:r>
            <a:endParaRPr sz="1750">
              <a:solidFill>
                <a:srgbClr val="222222"/>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3"/>
          <p:cNvPicPr preferRelativeResize="0"/>
          <p:nvPr/>
        </p:nvPicPr>
        <p:blipFill>
          <a:blip r:embed="rId3">
            <a:alphaModFix/>
          </a:blip>
          <a:stretch>
            <a:fillRect/>
          </a:stretch>
        </p:blipFill>
        <p:spPr>
          <a:xfrm>
            <a:off x="1776413" y="624325"/>
            <a:ext cx="5591175" cy="37358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222"/>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Waterfall vs  Agile</a:t>
            </a:r>
            <a:endParaRPr b="1" sz="4700">
              <a:solidFill>
                <a:srgbClr val="9900FF"/>
              </a:solidFill>
              <a:latin typeface="Lato"/>
              <a:ea typeface="Lato"/>
              <a:cs typeface="Lato"/>
              <a:sym typeface="Lato"/>
            </a:endParaRPr>
          </a:p>
        </p:txBody>
      </p:sp>
      <p:pic>
        <p:nvPicPr>
          <p:cNvPr id="1473" name="Google Shape;1473;p22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74" name="Google Shape;1474;p222"/>
          <p:cNvSpPr txBox="1"/>
          <p:nvPr/>
        </p:nvSpPr>
        <p:spPr>
          <a:xfrm>
            <a:off x="989925" y="1629525"/>
            <a:ext cx="8498400" cy="1425600"/>
          </a:xfrm>
          <a:prstGeom prst="rect">
            <a:avLst/>
          </a:prstGeom>
          <a:noFill/>
          <a:ln>
            <a:noFill/>
          </a:ln>
        </p:spPr>
        <p:txBody>
          <a:bodyPr anchorCtr="0" anchor="t" bIns="91425" lIns="91425" spcFirstLastPara="1" rIns="91425" wrap="square" tIns="91425">
            <a:spAutoFit/>
          </a:bodyPr>
          <a:lstStyle/>
          <a:p>
            <a:pPr indent="-466725" lvl="0" marL="457200" rtl="0" algn="l">
              <a:lnSpc>
                <a:spcPct val="115000"/>
              </a:lnSpc>
              <a:spcBef>
                <a:spcPts val="1400"/>
              </a:spcBef>
              <a:spcAft>
                <a:spcPts val="0"/>
              </a:spcAft>
              <a:buClr>
                <a:schemeClr val="dk2"/>
              </a:buClr>
              <a:buSzPts val="3750"/>
              <a:buChar char="●"/>
            </a:pPr>
            <a:r>
              <a:rPr lang="en" sz="3750">
                <a:solidFill>
                  <a:schemeClr val="dk2"/>
                </a:solidFill>
                <a:highlight>
                  <a:srgbClr val="FFFFFF"/>
                </a:highlight>
              </a:rPr>
              <a:t>You can’t go back</a:t>
            </a:r>
            <a:endParaRPr sz="3750">
              <a:solidFill>
                <a:schemeClr val="dk2"/>
              </a:solidFill>
              <a:highlight>
                <a:srgbClr val="FFFFFF"/>
              </a:highlight>
            </a:endParaRPr>
          </a:p>
          <a:p>
            <a:pPr indent="-466725" lvl="0" marL="457200" rtl="0" algn="l">
              <a:lnSpc>
                <a:spcPct val="115000"/>
              </a:lnSpc>
              <a:spcBef>
                <a:spcPts val="0"/>
              </a:spcBef>
              <a:spcAft>
                <a:spcPts val="0"/>
              </a:spcAft>
              <a:buClr>
                <a:schemeClr val="dk2"/>
              </a:buClr>
              <a:buSzPts val="3750"/>
              <a:buChar char="●"/>
            </a:pPr>
            <a:r>
              <a:rPr lang="en" sz="3750">
                <a:solidFill>
                  <a:schemeClr val="dk2"/>
                </a:solidFill>
                <a:highlight>
                  <a:srgbClr val="FFFFFF"/>
                </a:highlight>
              </a:rPr>
              <a:t>Freeze is Freeze</a:t>
            </a:r>
            <a:endParaRPr sz="3750">
              <a:solidFill>
                <a:schemeClr val="dk2"/>
              </a:solidFill>
              <a:highlight>
                <a:srgbClr val="FFFFFF"/>
              </a:highlight>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23"/>
          <p:cNvSpPr txBox="1"/>
          <p:nvPr/>
        </p:nvSpPr>
        <p:spPr>
          <a:xfrm>
            <a:off x="425425" y="4167000"/>
            <a:ext cx="43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https://www.agilealliance.org/agile101/</a:t>
            </a:r>
            <a:endParaRPr/>
          </a:p>
          <a:p>
            <a:pPr indent="0" lvl="0" marL="0" rtl="0" algn="l">
              <a:spcBef>
                <a:spcPts val="0"/>
              </a:spcBef>
              <a:spcAft>
                <a:spcPts val="0"/>
              </a:spcAft>
              <a:buNone/>
            </a:pPr>
            <a:r>
              <a:t/>
            </a:r>
            <a:endParaRPr/>
          </a:p>
        </p:txBody>
      </p:sp>
      <p:pic>
        <p:nvPicPr>
          <p:cNvPr id="1480" name="Google Shape;1480;p223"/>
          <p:cNvPicPr preferRelativeResize="0"/>
          <p:nvPr/>
        </p:nvPicPr>
        <p:blipFill>
          <a:blip r:embed="rId4">
            <a:alphaModFix/>
          </a:blip>
          <a:stretch>
            <a:fillRect/>
          </a:stretch>
        </p:blipFill>
        <p:spPr>
          <a:xfrm>
            <a:off x="1005702" y="631400"/>
            <a:ext cx="7331926" cy="31878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24"/>
          <p:cNvPicPr preferRelativeResize="0"/>
          <p:nvPr/>
        </p:nvPicPr>
        <p:blipFill rotWithShape="1">
          <a:blip r:embed="rId3">
            <a:alphaModFix/>
          </a:blip>
          <a:srcRect b="12819" l="0" r="0" t="5058"/>
          <a:stretch/>
        </p:blipFill>
        <p:spPr>
          <a:xfrm>
            <a:off x="325100" y="454675"/>
            <a:ext cx="8581402" cy="396397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pic>
        <p:nvPicPr>
          <p:cNvPr id="1490" name="Google Shape;1490;p22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491" name="Google Shape;1491;p225"/>
          <p:cNvPicPr preferRelativeResize="0"/>
          <p:nvPr/>
        </p:nvPicPr>
        <p:blipFill>
          <a:blip r:embed="rId4">
            <a:alphaModFix/>
          </a:blip>
          <a:stretch>
            <a:fillRect/>
          </a:stretch>
        </p:blipFill>
        <p:spPr>
          <a:xfrm>
            <a:off x="1060875" y="254225"/>
            <a:ext cx="7046275" cy="43616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26"/>
          <p:cNvSpPr txBox="1"/>
          <p:nvPr>
            <p:ph type="title"/>
          </p:nvPr>
        </p:nvSpPr>
        <p:spPr>
          <a:xfrm>
            <a:off x="4186875" y="188300"/>
            <a:ext cx="47595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 Manifesto</a:t>
            </a:r>
            <a:endParaRPr b="1" sz="4700">
              <a:solidFill>
                <a:srgbClr val="9900FF"/>
              </a:solidFill>
              <a:latin typeface="Lato"/>
              <a:ea typeface="Lato"/>
              <a:cs typeface="Lato"/>
              <a:sym typeface="Lato"/>
            </a:endParaRPr>
          </a:p>
        </p:txBody>
      </p:sp>
      <p:pic>
        <p:nvPicPr>
          <p:cNvPr id="1497" name="Google Shape;1497;p22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498" name="Google Shape;1498;p226"/>
          <p:cNvPicPr preferRelativeResize="0"/>
          <p:nvPr/>
        </p:nvPicPr>
        <p:blipFill rotWithShape="1">
          <a:blip r:embed="rId4">
            <a:alphaModFix/>
          </a:blip>
          <a:srcRect b="9608" l="0" r="0" t="0"/>
          <a:stretch/>
        </p:blipFill>
        <p:spPr>
          <a:xfrm>
            <a:off x="689250" y="58475"/>
            <a:ext cx="3599136" cy="460307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227"/>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 Pros	</a:t>
            </a:r>
            <a:endParaRPr b="1" sz="4700">
              <a:solidFill>
                <a:srgbClr val="9900FF"/>
              </a:solidFill>
              <a:latin typeface="Lato"/>
              <a:ea typeface="Lato"/>
              <a:cs typeface="Lato"/>
              <a:sym typeface="Lato"/>
            </a:endParaRPr>
          </a:p>
        </p:txBody>
      </p:sp>
      <p:pic>
        <p:nvPicPr>
          <p:cNvPr id="1504" name="Google Shape;1504;p22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05" name="Google Shape;1505;p227"/>
          <p:cNvSpPr txBox="1"/>
          <p:nvPr/>
        </p:nvSpPr>
        <p:spPr>
          <a:xfrm>
            <a:off x="858675" y="858675"/>
            <a:ext cx="7600500" cy="3336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Gives </a:t>
            </a:r>
            <a:r>
              <a:rPr b="1" lang="en" sz="1500">
                <a:solidFill>
                  <a:schemeClr val="dk1"/>
                </a:solidFill>
                <a:highlight>
                  <a:srgbClr val="FFFF00"/>
                </a:highlight>
              </a:rPr>
              <a:t>flexibility to developers.</a:t>
            </a:r>
            <a:endParaRPr b="1" sz="1500">
              <a:solidFill>
                <a:schemeClr val="dk1"/>
              </a:solidFill>
              <a:highlight>
                <a:srgbClr val="FFFF00"/>
              </a:highlight>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Realistic approach to software development.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highlight>
                  <a:srgbClr val="FFFF00"/>
                </a:highlight>
              </a:rPr>
              <a:t>Encourage teamwork</a:t>
            </a:r>
            <a:r>
              <a:rPr lang="en" sz="1500">
                <a:solidFill>
                  <a:schemeClr val="dk1"/>
                </a:solidFill>
              </a:rPr>
              <a:t> and cross training.</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Functionality can be developed rapidly and demonstrated.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highlight>
                  <a:srgbClr val="FFFF00"/>
                </a:highlight>
              </a:rPr>
              <a:t>Resource requirements are minimum.</a:t>
            </a:r>
            <a:endParaRPr b="1" sz="1500">
              <a:solidFill>
                <a:schemeClr val="dk1"/>
              </a:solidFill>
              <a:highlight>
                <a:srgbClr val="FFFF00"/>
              </a:highlight>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Suitable for fixed or changing requirements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highlight>
                  <a:srgbClr val="FFFF00"/>
                </a:highlight>
              </a:rPr>
              <a:t>Delivers early partial working solutions</a:t>
            </a:r>
            <a:r>
              <a:rPr lang="en" sz="1500">
                <a:solidFill>
                  <a:schemeClr val="dk1"/>
                </a:solidFill>
                <a:highlight>
                  <a:srgbClr val="FFFF00"/>
                </a:highlight>
              </a:rPr>
              <a:t>.</a:t>
            </a:r>
            <a:endParaRPr sz="1500">
              <a:solidFill>
                <a:schemeClr val="dk1"/>
              </a:solidFill>
              <a:highlight>
                <a:srgbClr val="FFFF00"/>
              </a:highlight>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Good model for </a:t>
            </a:r>
            <a:r>
              <a:rPr b="1" lang="en" sz="1500">
                <a:solidFill>
                  <a:schemeClr val="dk1"/>
                </a:solidFill>
              </a:rPr>
              <a:t>environments that change steadily.</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highlight>
                  <a:srgbClr val="FFFF00"/>
                </a:highlight>
              </a:rPr>
              <a:t>Minimal rules</a:t>
            </a:r>
            <a:r>
              <a:rPr lang="en" sz="1500">
                <a:solidFill>
                  <a:schemeClr val="dk1"/>
                </a:solidFill>
                <a:highlight>
                  <a:srgbClr val="FFFF00"/>
                </a:highlight>
              </a:rPr>
              <a:t>, </a:t>
            </a:r>
            <a:r>
              <a:rPr lang="en" sz="1500">
                <a:solidFill>
                  <a:schemeClr val="dk1"/>
                </a:solidFill>
              </a:rPr>
              <a:t>documentation easily employed.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Enables concurrent development and delivery within an overall planned context.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Little or no planning required.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Easy to manage.</a:t>
            </a:r>
            <a:endParaRPr sz="1500">
              <a:solidFill>
                <a:schemeClr val="dk1"/>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28"/>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Agile Cons</a:t>
            </a:r>
            <a:endParaRPr b="1" sz="4700">
              <a:solidFill>
                <a:srgbClr val="9900FF"/>
              </a:solidFill>
              <a:latin typeface="Lato"/>
              <a:ea typeface="Lato"/>
              <a:cs typeface="Lato"/>
              <a:sym typeface="Lato"/>
            </a:endParaRPr>
          </a:p>
        </p:txBody>
      </p:sp>
      <p:pic>
        <p:nvPicPr>
          <p:cNvPr id="1511" name="Google Shape;1511;p22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12" name="Google Shape;1512;p228"/>
          <p:cNvSpPr txBox="1"/>
          <p:nvPr/>
        </p:nvSpPr>
        <p:spPr>
          <a:xfrm>
            <a:off x="858675" y="858675"/>
            <a:ext cx="7600500" cy="343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More </a:t>
            </a:r>
            <a:r>
              <a:rPr b="1" lang="en" sz="2000">
                <a:solidFill>
                  <a:schemeClr val="dk1"/>
                </a:solidFill>
              </a:rPr>
              <a:t>risk of sustainability, maintainability and extensibility</a:t>
            </a:r>
            <a:r>
              <a:rPr lang="en" sz="2000">
                <a:solidFill>
                  <a:schemeClr val="dk1"/>
                </a:solidFill>
              </a:rPr>
              <a: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Not </a:t>
            </a:r>
            <a:r>
              <a:rPr b="1" lang="en" sz="2000">
                <a:solidFill>
                  <a:schemeClr val="dk1"/>
                </a:solidFill>
              </a:rPr>
              <a:t>suitable for handling complex dependencies</a:t>
            </a:r>
            <a:r>
              <a:rPr lang="en" sz="2000">
                <a:solidFill>
                  <a:schemeClr val="dk1"/>
                </a:solidFill>
              </a:rPr>
              <a: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highlight>
                  <a:srgbClr val="FFFF00"/>
                </a:highlight>
              </a:rPr>
              <a:t>Depends heavily on customer interaction,</a:t>
            </a:r>
            <a:r>
              <a:rPr lang="en" sz="2000">
                <a:solidFill>
                  <a:schemeClr val="dk1"/>
                </a:solidFill>
              </a:rPr>
              <a:t> so </a:t>
            </a:r>
            <a:r>
              <a:rPr lang="en" sz="2000">
                <a:solidFill>
                  <a:schemeClr val="dk1"/>
                </a:solidFill>
                <a:highlight>
                  <a:srgbClr val="FFFF00"/>
                </a:highlight>
              </a:rPr>
              <a:t>if customer is not clear, team can be driven in the wrong direction.</a:t>
            </a:r>
            <a:endParaRPr sz="2000">
              <a:solidFill>
                <a:schemeClr val="dk1"/>
              </a:solidFill>
              <a:highlight>
                <a:srgbClr val="FFFF00"/>
              </a:highlight>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There is a very </a:t>
            </a:r>
            <a:r>
              <a:rPr b="1" lang="en" sz="2000">
                <a:solidFill>
                  <a:schemeClr val="dk1"/>
                </a:solidFill>
              </a:rPr>
              <a:t>high individual dependency,</a:t>
            </a:r>
            <a:r>
              <a:rPr lang="en" sz="2000">
                <a:solidFill>
                  <a:schemeClr val="dk1"/>
                </a:solidFill>
              </a:rPr>
              <a:t> since there is </a:t>
            </a:r>
            <a:r>
              <a:rPr lang="en" sz="2000">
                <a:solidFill>
                  <a:schemeClr val="dk1"/>
                </a:solidFill>
                <a:highlight>
                  <a:srgbClr val="FFFF00"/>
                </a:highlight>
              </a:rPr>
              <a:t>minimum documentation</a:t>
            </a:r>
            <a:r>
              <a:rPr lang="en" sz="2000">
                <a:solidFill>
                  <a:schemeClr val="dk1"/>
                </a:solidFill>
              </a:rPr>
              <a:t> generated.</a:t>
            </a:r>
            <a:endParaRPr sz="20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2000">
                <a:solidFill>
                  <a:schemeClr val="dk1"/>
                </a:solidFill>
              </a:rPr>
              <a:t>Transfer of technology</a:t>
            </a:r>
            <a:r>
              <a:rPr lang="en" sz="2000">
                <a:solidFill>
                  <a:schemeClr val="dk1"/>
                </a:solidFill>
              </a:rPr>
              <a:t> to new team members may be </a:t>
            </a:r>
            <a:r>
              <a:rPr b="1" lang="en" sz="2700">
                <a:solidFill>
                  <a:schemeClr val="dk1"/>
                </a:solidFill>
              </a:rPr>
              <a:t>quite challenging </a:t>
            </a:r>
            <a:r>
              <a:rPr lang="en" sz="2000">
                <a:solidFill>
                  <a:schemeClr val="dk1"/>
                </a:solidFill>
              </a:rPr>
              <a:t>due to lack of documentation.</a:t>
            </a:r>
            <a:endParaRPr sz="2000">
              <a:solidFill>
                <a:schemeClr val="dk1"/>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29"/>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MVP</a:t>
            </a:r>
            <a:endParaRPr b="1" sz="4700">
              <a:solidFill>
                <a:srgbClr val="9900FF"/>
              </a:solidFill>
              <a:latin typeface="Lato"/>
              <a:ea typeface="Lato"/>
              <a:cs typeface="Lato"/>
              <a:sym typeface="Lato"/>
            </a:endParaRPr>
          </a:p>
        </p:txBody>
      </p:sp>
      <p:pic>
        <p:nvPicPr>
          <p:cNvPr id="1518" name="Google Shape;1518;p22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19" name="Google Shape;1519;p229"/>
          <p:cNvPicPr preferRelativeResize="0"/>
          <p:nvPr/>
        </p:nvPicPr>
        <p:blipFill>
          <a:blip r:embed="rId4">
            <a:alphaModFix/>
          </a:blip>
          <a:stretch>
            <a:fillRect/>
          </a:stretch>
        </p:blipFill>
        <p:spPr>
          <a:xfrm>
            <a:off x="1449050" y="887800"/>
            <a:ext cx="5643401" cy="38086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30"/>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Waterfall vs Scrum vs Kanban</a:t>
            </a:r>
            <a:endParaRPr b="1" sz="4700">
              <a:solidFill>
                <a:srgbClr val="9900FF"/>
              </a:solidFill>
              <a:latin typeface="Lato"/>
              <a:ea typeface="Lato"/>
              <a:cs typeface="Lato"/>
              <a:sym typeface="Lato"/>
            </a:endParaRPr>
          </a:p>
        </p:txBody>
      </p:sp>
      <p:pic>
        <p:nvPicPr>
          <p:cNvPr id="1525" name="Google Shape;1525;p23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26" name="Google Shape;1526;p230"/>
          <p:cNvPicPr preferRelativeResize="0"/>
          <p:nvPr/>
        </p:nvPicPr>
        <p:blipFill>
          <a:blip r:embed="rId4">
            <a:alphaModFix/>
          </a:blip>
          <a:stretch>
            <a:fillRect/>
          </a:stretch>
        </p:blipFill>
        <p:spPr>
          <a:xfrm>
            <a:off x="1616650" y="896300"/>
            <a:ext cx="5943724" cy="36738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31"/>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Framework</a:t>
            </a:r>
            <a:endParaRPr b="1" sz="4700">
              <a:solidFill>
                <a:srgbClr val="9900FF"/>
              </a:solidFill>
              <a:latin typeface="Lato"/>
              <a:ea typeface="Lato"/>
              <a:cs typeface="Lato"/>
              <a:sym typeface="Lato"/>
            </a:endParaRPr>
          </a:p>
        </p:txBody>
      </p:sp>
      <p:pic>
        <p:nvPicPr>
          <p:cNvPr id="1532" name="Google Shape;1532;p23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33" name="Google Shape;1533;p231"/>
          <p:cNvSpPr txBox="1"/>
          <p:nvPr/>
        </p:nvSpPr>
        <p:spPr>
          <a:xfrm>
            <a:off x="522100" y="1030100"/>
            <a:ext cx="7589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Scrum is a framework for developing and sustaining complex products.</a:t>
            </a:r>
            <a:endParaRPr sz="3000"/>
          </a:p>
        </p:txBody>
      </p:sp>
      <p:pic>
        <p:nvPicPr>
          <p:cNvPr id="1534" name="Google Shape;1534;p231"/>
          <p:cNvPicPr preferRelativeResize="0"/>
          <p:nvPr/>
        </p:nvPicPr>
        <p:blipFill>
          <a:blip r:embed="rId4">
            <a:alphaModFix/>
          </a:blip>
          <a:stretch>
            <a:fillRect/>
          </a:stretch>
        </p:blipFill>
        <p:spPr>
          <a:xfrm>
            <a:off x="2726776" y="2446300"/>
            <a:ext cx="2665950" cy="172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4"/>
          <p:cNvPicPr preferRelativeResize="0"/>
          <p:nvPr/>
        </p:nvPicPr>
        <p:blipFill>
          <a:blip r:embed="rId3">
            <a:alphaModFix/>
          </a:blip>
          <a:stretch>
            <a:fillRect/>
          </a:stretch>
        </p:blipFill>
        <p:spPr>
          <a:xfrm>
            <a:off x="1875475" y="152400"/>
            <a:ext cx="4529541" cy="483870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32"/>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Framework</a:t>
            </a:r>
            <a:endParaRPr b="1" sz="4700">
              <a:solidFill>
                <a:srgbClr val="9900FF"/>
              </a:solidFill>
              <a:latin typeface="Lato"/>
              <a:ea typeface="Lato"/>
              <a:cs typeface="Lato"/>
              <a:sym typeface="Lato"/>
            </a:endParaRPr>
          </a:p>
        </p:txBody>
      </p:sp>
      <p:pic>
        <p:nvPicPr>
          <p:cNvPr id="1540" name="Google Shape;1540;p23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41" name="Google Shape;1541;p232"/>
          <p:cNvPicPr preferRelativeResize="0"/>
          <p:nvPr/>
        </p:nvPicPr>
        <p:blipFill>
          <a:blip r:embed="rId4">
            <a:alphaModFix/>
          </a:blip>
          <a:stretch>
            <a:fillRect/>
          </a:stretch>
        </p:blipFill>
        <p:spPr>
          <a:xfrm>
            <a:off x="1300813" y="931350"/>
            <a:ext cx="6542379" cy="3808599"/>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3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Framework</a:t>
            </a:r>
            <a:endParaRPr b="1" sz="4700">
              <a:solidFill>
                <a:srgbClr val="9900FF"/>
              </a:solidFill>
              <a:latin typeface="Lato"/>
              <a:ea typeface="Lato"/>
              <a:cs typeface="Lato"/>
              <a:sym typeface="Lato"/>
            </a:endParaRPr>
          </a:p>
        </p:txBody>
      </p:sp>
      <p:pic>
        <p:nvPicPr>
          <p:cNvPr id="1547" name="Google Shape;1547;p23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48" name="Google Shape;1548;p233"/>
          <p:cNvSpPr txBox="1"/>
          <p:nvPr/>
        </p:nvSpPr>
        <p:spPr>
          <a:xfrm>
            <a:off x="522100" y="1030100"/>
            <a:ext cx="80634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Scrum requires a Scrum Master to foster an environment where:</a:t>
            </a:r>
            <a:endParaRPr sz="1900"/>
          </a:p>
          <a:p>
            <a:pPr indent="-349250" lvl="0" marL="457200" rtl="0" algn="l">
              <a:spcBef>
                <a:spcPts val="0"/>
              </a:spcBef>
              <a:spcAft>
                <a:spcPts val="0"/>
              </a:spcAft>
              <a:buSzPts val="1900"/>
              <a:buChar char="●"/>
            </a:pPr>
            <a:r>
              <a:rPr lang="en" sz="1900"/>
              <a:t>A Product Owner orders the work for a complex problem into a Product Backlog.</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The Scrum Team turns a selection of the work into an Increment of value during a Sprint.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The Scrum Team and its stakeholders inspect the results and adjust for the next Sprint.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Repeat</a:t>
            </a:r>
            <a:endParaRPr sz="1900"/>
          </a:p>
          <a:p>
            <a:pPr indent="0" lvl="0" marL="45720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34"/>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Theory</a:t>
            </a:r>
            <a:endParaRPr b="1" sz="4700">
              <a:solidFill>
                <a:srgbClr val="9900FF"/>
              </a:solidFill>
              <a:latin typeface="Lato"/>
              <a:ea typeface="Lato"/>
              <a:cs typeface="Lato"/>
              <a:sym typeface="Lato"/>
            </a:endParaRPr>
          </a:p>
        </p:txBody>
      </p:sp>
      <p:pic>
        <p:nvPicPr>
          <p:cNvPr id="1554" name="Google Shape;1554;p23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55" name="Google Shape;1555;p234"/>
          <p:cNvSpPr txBox="1"/>
          <p:nvPr/>
        </p:nvSpPr>
        <p:spPr>
          <a:xfrm>
            <a:off x="522100" y="1030100"/>
            <a:ext cx="80634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Scrum is founded on empiricism and lean thinking.</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Empiricism asserts that </a:t>
            </a:r>
            <a:r>
              <a:rPr b="1" lang="en" sz="2300"/>
              <a:t>knowledge comes from experience</a:t>
            </a:r>
            <a:r>
              <a:rPr lang="en" sz="2300"/>
              <a:t> and making decisions based on what is observed.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Lean thinking </a:t>
            </a:r>
            <a:r>
              <a:rPr b="1" lang="en" sz="2300"/>
              <a:t>reduces waste and focuses on the essentials.</a:t>
            </a:r>
            <a:endParaRPr b="1" sz="2300"/>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3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Theory</a:t>
            </a:r>
            <a:endParaRPr b="1" sz="4700">
              <a:solidFill>
                <a:srgbClr val="9900FF"/>
              </a:solidFill>
              <a:latin typeface="Lato"/>
              <a:ea typeface="Lato"/>
              <a:cs typeface="Lato"/>
              <a:sym typeface="Lato"/>
            </a:endParaRPr>
          </a:p>
        </p:txBody>
      </p:sp>
      <p:pic>
        <p:nvPicPr>
          <p:cNvPr id="1561" name="Google Shape;1561;p23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62" name="Google Shape;1562;p235"/>
          <p:cNvPicPr preferRelativeResize="0"/>
          <p:nvPr/>
        </p:nvPicPr>
        <p:blipFill>
          <a:blip r:embed="rId4">
            <a:alphaModFix/>
          </a:blip>
          <a:stretch>
            <a:fillRect/>
          </a:stretch>
        </p:blipFill>
        <p:spPr>
          <a:xfrm>
            <a:off x="752587" y="972200"/>
            <a:ext cx="7638825" cy="34774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236"/>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Values</a:t>
            </a:r>
            <a:endParaRPr b="1" sz="4700">
              <a:solidFill>
                <a:srgbClr val="9900FF"/>
              </a:solidFill>
              <a:latin typeface="Lato"/>
              <a:ea typeface="Lato"/>
              <a:cs typeface="Lato"/>
              <a:sym typeface="Lato"/>
            </a:endParaRPr>
          </a:p>
        </p:txBody>
      </p:sp>
      <p:pic>
        <p:nvPicPr>
          <p:cNvPr id="1568" name="Google Shape;1568;p23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69" name="Google Shape;1569;p236"/>
          <p:cNvPicPr preferRelativeResize="0"/>
          <p:nvPr/>
        </p:nvPicPr>
        <p:blipFill>
          <a:blip r:embed="rId4">
            <a:alphaModFix/>
          </a:blip>
          <a:stretch>
            <a:fillRect/>
          </a:stretch>
        </p:blipFill>
        <p:spPr>
          <a:xfrm>
            <a:off x="1728325" y="827075"/>
            <a:ext cx="5283606" cy="3808599"/>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37"/>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Team</a:t>
            </a:r>
            <a:endParaRPr b="1" sz="4700">
              <a:solidFill>
                <a:srgbClr val="9900FF"/>
              </a:solidFill>
              <a:latin typeface="Lato"/>
              <a:ea typeface="Lato"/>
              <a:cs typeface="Lato"/>
              <a:sym typeface="Lato"/>
            </a:endParaRPr>
          </a:p>
        </p:txBody>
      </p:sp>
      <p:pic>
        <p:nvPicPr>
          <p:cNvPr id="1575" name="Google Shape;1575;p23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76" name="Google Shape;1576;p237"/>
          <p:cNvPicPr preferRelativeResize="0"/>
          <p:nvPr/>
        </p:nvPicPr>
        <p:blipFill>
          <a:blip r:embed="rId4">
            <a:alphaModFix/>
          </a:blip>
          <a:stretch>
            <a:fillRect/>
          </a:stretch>
        </p:blipFill>
        <p:spPr>
          <a:xfrm>
            <a:off x="2129425" y="833875"/>
            <a:ext cx="4885157" cy="390812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38"/>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Events</a:t>
            </a:r>
            <a:endParaRPr b="1" sz="4700">
              <a:solidFill>
                <a:srgbClr val="9900FF"/>
              </a:solidFill>
              <a:latin typeface="Lato"/>
              <a:ea typeface="Lato"/>
              <a:cs typeface="Lato"/>
              <a:sym typeface="Lato"/>
            </a:endParaRPr>
          </a:p>
        </p:txBody>
      </p:sp>
      <p:pic>
        <p:nvPicPr>
          <p:cNvPr id="1582" name="Google Shape;1582;p23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83" name="Google Shape;1583;p238"/>
          <p:cNvPicPr preferRelativeResize="0"/>
          <p:nvPr/>
        </p:nvPicPr>
        <p:blipFill rotWithShape="1">
          <a:blip r:embed="rId4">
            <a:alphaModFix/>
          </a:blip>
          <a:srcRect b="6785" l="0" r="0" t="0"/>
          <a:stretch/>
        </p:blipFill>
        <p:spPr>
          <a:xfrm>
            <a:off x="1440600" y="843550"/>
            <a:ext cx="6178000" cy="367177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39"/>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Artifacts</a:t>
            </a:r>
            <a:endParaRPr b="1" sz="4700">
              <a:solidFill>
                <a:srgbClr val="9900FF"/>
              </a:solidFill>
              <a:latin typeface="Lato"/>
              <a:ea typeface="Lato"/>
              <a:cs typeface="Lato"/>
              <a:sym typeface="Lato"/>
            </a:endParaRPr>
          </a:p>
        </p:txBody>
      </p:sp>
      <p:pic>
        <p:nvPicPr>
          <p:cNvPr id="1589" name="Google Shape;1589;p23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90" name="Google Shape;1590;p239"/>
          <p:cNvPicPr preferRelativeResize="0"/>
          <p:nvPr/>
        </p:nvPicPr>
        <p:blipFill rotWithShape="1">
          <a:blip r:embed="rId4">
            <a:alphaModFix/>
          </a:blip>
          <a:srcRect b="14646" l="0" r="0" t="0"/>
          <a:stretch/>
        </p:blipFill>
        <p:spPr>
          <a:xfrm>
            <a:off x="1003875" y="833875"/>
            <a:ext cx="7301176" cy="378577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40"/>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Artifacts</a:t>
            </a:r>
            <a:endParaRPr b="1" sz="4700">
              <a:solidFill>
                <a:srgbClr val="9900FF"/>
              </a:solidFill>
              <a:latin typeface="Lato"/>
              <a:ea typeface="Lato"/>
              <a:cs typeface="Lato"/>
              <a:sym typeface="Lato"/>
            </a:endParaRPr>
          </a:p>
        </p:txBody>
      </p:sp>
      <p:pic>
        <p:nvPicPr>
          <p:cNvPr id="1596" name="Google Shape;1596;p24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97" name="Google Shape;1597;p240"/>
          <p:cNvPicPr preferRelativeResize="0"/>
          <p:nvPr/>
        </p:nvPicPr>
        <p:blipFill>
          <a:blip r:embed="rId4">
            <a:alphaModFix/>
          </a:blip>
          <a:stretch>
            <a:fillRect/>
          </a:stretch>
        </p:blipFill>
        <p:spPr>
          <a:xfrm>
            <a:off x="1941025" y="1092650"/>
            <a:ext cx="5410200" cy="3305175"/>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241"/>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Framework</a:t>
            </a:r>
            <a:endParaRPr b="1" sz="4700">
              <a:solidFill>
                <a:srgbClr val="9900FF"/>
              </a:solidFill>
              <a:latin typeface="Lato"/>
              <a:ea typeface="Lato"/>
              <a:cs typeface="Lato"/>
              <a:sym typeface="Lato"/>
            </a:endParaRPr>
          </a:p>
        </p:txBody>
      </p:sp>
      <p:pic>
        <p:nvPicPr>
          <p:cNvPr id="1603" name="Google Shape;1603;p24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604" name="Google Shape;1604;p241"/>
          <p:cNvPicPr preferRelativeResize="0"/>
          <p:nvPr/>
        </p:nvPicPr>
        <p:blipFill>
          <a:blip r:embed="rId4">
            <a:alphaModFix/>
          </a:blip>
          <a:stretch>
            <a:fillRect/>
          </a:stretch>
        </p:blipFill>
        <p:spPr>
          <a:xfrm>
            <a:off x="1300813" y="931350"/>
            <a:ext cx="6542379" cy="3808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5"/>
          <p:cNvPicPr preferRelativeResize="0"/>
          <p:nvPr/>
        </p:nvPicPr>
        <p:blipFill>
          <a:blip r:embed="rId3">
            <a:alphaModFix/>
          </a:blip>
          <a:stretch>
            <a:fillRect/>
          </a:stretch>
        </p:blipFill>
        <p:spPr>
          <a:xfrm>
            <a:off x="711525" y="280425"/>
            <a:ext cx="8168649" cy="427492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42"/>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Read more</a:t>
            </a:r>
            <a:endParaRPr b="1" sz="4700">
              <a:solidFill>
                <a:srgbClr val="9900FF"/>
              </a:solidFill>
              <a:latin typeface="Lato"/>
              <a:ea typeface="Lato"/>
              <a:cs typeface="Lato"/>
              <a:sym typeface="Lato"/>
            </a:endParaRPr>
          </a:p>
        </p:txBody>
      </p:sp>
      <p:pic>
        <p:nvPicPr>
          <p:cNvPr id="1610" name="Google Shape;1610;p24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11" name="Google Shape;1611;p242"/>
          <p:cNvSpPr txBox="1"/>
          <p:nvPr/>
        </p:nvSpPr>
        <p:spPr>
          <a:xfrm>
            <a:off x="1943325" y="1894975"/>
            <a:ext cx="622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https://scrumguides.org/scrum-guide.html</a:t>
            </a:r>
            <a:endParaRPr/>
          </a:p>
          <a:p>
            <a:pPr indent="0" lvl="0" marL="0" rtl="0" algn="l">
              <a:spcBef>
                <a:spcPts val="0"/>
              </a:spcBef>
              <a:spcAft>
                <a:spcPts val="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43"/>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300">
                <a:solidFill>
                  <a:srgbClr val="9900FF"/>
                </a:solidFill>
                <a:latin typeface="Lato"/>
                <a:ea typeface="Lato"/>
                <a:cs typeface="Lato"/>
                <a:sym typeface="Lato"/>
              </a:rPr>
              <a:t>Professional Scrum Master™ I Certification</a:t>
            </a:r>
            <a:endParaRPr b="1" sz="3300">
              <a:solidFill>
                <a:srgbClr val="9900FF"/>
              </a:solidFill>
              <a:latin typeface="Lato"/>
              <a:ea typeface="Lato"/>
              <a:cs typeface="Lato"/>
              <a:sym typeface="Lato"/>
            </a:endParaRPr>
          </a:p>
        </p:txBody>
      </p:sp>
      <p:pic>
        <p:nvPicPr>
          <p:cNvPr id="1617" name="Google Shape;1617;p24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18" name="Google Shape;1618;p243"/>
          <p:cNvSpPr txBox="1"/>
          <p:nvPr/>
        </p:nvSpPr>
        <p:spPr>
          <a:xfrm>
            <a:off x="676775" y="1001850"/>
            <a:ext cx="7754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74747"/>
                </a:solidFill>
                <a:highlight>
                  <a:srgbClr val="FFFFFF"/>
                </a:highlight>
                <a:latin typeface="Verdana"/>
                <a:ea typeface="Verdana"/>
                <a:cs typeface="Verdana"/>
                <a:sym typeface="Verdana"/>
              </a:rPr>
              <a:t>(PSM I) certification validates your knowledge of the Scrum framework, the Scrum Master accountabilities and how to apply Scrum. </a:t>
            </a:r>
            <a:endParaRPr/>
          </a:p>
        </p:txBody>
      </p:sp>
      <p:pic>
        <p:nvPicPr>
          <p:cNvPr id="1619" name="Google Shape;1619;p243"/>
          <p:cNvPicPr preferRelativeResize="0"/>
          <p:nvPr/>
        </p:nvPicPr>
        <p:blipFill>
          <a:blip r:embed="rId4">
            <a:alphaModFix/>
          </a:blip>
          <a:stretch>
            <a:fillRect/>
          </a:stretch>
        </p:blipFill>
        <p:spPr>
          <a:xfrm>
            <a:off x="1438275" y="1836975"/>
            <a:ext cx="5977300" cy="2642800"/>
          </a:xfrm>
          <a:prstGeom prst="rect">
            <a:avLst/>
          </a:prstGeom>
          <a:noFill/>
          <a:ln>
            <a:noFill/>
          </a:ln>
        </p:spPr>
      </p:pic>
      <p:sp>
        <p:nvSpPr>
          <p:cNvPr id="1620" name="Google Shape;1620;p243"/>
          <p:cNvSpPr txBox="1"/>
          <p:nvPr/>
        </p:nvSpPr>
        <p:spPr>
          <a:xfrm>
            <a:off x="570425" y="4379725"/>
            <a:ext cx="708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https://www.scrum.org/assessments/professional-scrum-master-i-certification</a:t>
            </a:r>
            <a:endParaRPr/>
          </a:p>
          <a:p>
            <a:pPr indent="0" lvl="0" marL="0" rtl="0" algn="l">
              <a:spcBef>
                <a:spcPts val="0"/>
              </a:spcBef>
              <a:spcAft>
                <a:spcPts val="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44"/>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300">
                <a:solidFill>
                  <a:srgbClr val="9900FF"/>
                </a:solidFill>
                <a:latin typeface="Lato"/>
                <a:ea typeface="Lato"/>
                <a:cs typeface="Lato"/>
                <a:sym typeface="Lato"/>
              </a:rPr>
              <a:t>Scrum, JIRA Demo</a:t>
            </a:r>
            <a:endParaRPr b="1" sz="3300">
              <a:solidFill>
                <a:srgbClr val="9900FF"/>
              </a:solidFill>
              <a:latin typeface="Lato"/>
              <a:ea typeface="Lato"/>
              <a:cs typeface="Lato"/>
              <a:sym typeface="Lato"/>
            </a:endParaRPr>
          </a:p>
        </p:txBody>
      </p:sp>
      <p:pic>
        <p:nvPicPr>
          <p:cNvPr id="1626" name="Google Shape;1626;p24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27" name="Google Shape;1627;p244"/>
          <p:cNvSpPr txBox="1"/>
          <p:nvPr/>
        </p:nvSpPr>
        <p:spPr>
          <a:xfrm>
            <a:off x="676775" y="1001850"/>
            <a:ext cx="7754100" cy="203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sz="1500">
                <a:solidFill>
                  <a:srgbClr val="474747"/>
                </a:solidFill>
                <a:highlight>
                  <a:srgbClr val="FFFFFF"/>
                </a:highlight>
                <a:latin typeface="Verdana"/>
                <a:ea typeface="Verdana"/>
                <a:cs typeface="Verdana"/>
                <a:sym typeface="Verdana"/>
              </a:rPr>
              <a:t>JIRA cloud managed is FREE for 10 Users</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Create a Scrum Board</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Add Epic and Stories</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Add Task and Perform the activities</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Sprint Backlog, Retro and other documents.</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Gantt Chart</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Sprint Burn Down Report</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Test Management - Zephyr</a:t>
            </a:r>
            <a:endParaRPr sz="1500">
              <a:solidFill>
                <a:srgbClr val="474747"/>
              </a:solidFill>
              <a:highlight>
                <a:srgbClr val="FFFFFF"/>
              </a:highlight>
              <a:latin typeface="Verdana"/>
              <a:ea typeface="Verdana"/>
              <a:cs typeface="Verdana"/>
              <a:sym typeface="Verdana"/>
            </a:endParaRPr>
          </a:p>
        </p:txBody>
      </p:sp>
      <p:sp>
        <p:nvSpPr>
          <p:cNvPr id="1628" name="Google Shape;1628;p244"/>
          <p:cNvSpPr txBox="1"/>
          <p:nvPr/>
        </p:nvSpPr>
        <p:spPr>
          <a:xfrm>
            <a:off x="570425" y="4379725"/>
            <a:ext cx="708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https://www.scrum.org/assessments/professional-scrum-master-i-certification</a:t>
            </a:r>
            <a:endParaRPr/>
          </a:p>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24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Verification vs Validation</a:t>
            </a:r>
            <a:endParaRPr b="1" sz="4700">
              <a:solidFill>
                <a:srgbClr val="9900FF"/>
              </a:solidFill>
              <a:latin typeface="Lato"/>
              <a:ea typeface="Lato"/>
              <a:cs typeface="Lato"/>
              <a:sym typeface="Lato"/>
            </a:endParaRPr>
          </a:p>
        </p:txBody>
      </p:sp>
      <p:pic>
        <p:nvPicPr>
          <p:cNvPr id="1634" name="Google Shape;1634;p24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35" name="Google Shape;1635;p245"/>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t/>
            </a:r>
            <a:endParaRPr b="1" sz="3100" u="sng">
              <a:solidFill>
                <a:schemeClr val="dk2"/>
              </a:solidFill>
            </a:endParaRPr>
          </a:p>
        </p:txBody>
      </p:sp>
      <p:pic>
        <p:nvPicPr>
          <p:cNvPr id="1636" name="Google Shape;1636;p245"/>
          <p:cNvPicPr preferRelativeResize="0"/>
          <p:nvPr/>
        </p:nvPicPr>
        <p:blipFill>
          <a:blip r:embed="rId4">
            <a:alphaModFix/>
          </a:blip>
          <a:stretch>
            <a:fillRect/>
          </a:stretch>
        </p:blipFill>
        <p:spPr>
          <a:xfrm>
            <a:off x="1393650" y="1030100"/>
            <a:ext cx="6376420" cy="349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pic>
        <p:nvPicPr>
          <p:cNvPr id="1641" name="Google Shape;1641;p246"/>
          <p:cNvPicPr preferRelativeResize="0"/>
          <p:nvPr/>
        </p:nvPicPr>
        <p:blipFill rotWithShape="1">
          <a:blip r:embed="rId3">
            <a:alphaModFix/>
          </a:blip>
          <a:srcRect b="15663" l="0" r="0" t="1855"/>
          <a:stretch/>
        </p:blipFill>
        <p:spPr>
          <a:xfrm>
            <a:off x="330150" y="498950"/>
            <a:ext cx="8572500" cy="3535151"/>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47"/>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Defect and Error</a:t>
            </a:r>
            <a:endParaRPr b="1" sz="4700">
              <a:solidFill>
                <a:srgbClr val="9900FF"/>
              </a:solidFill>
              <a:latin typeface="Lato"/>
              <a:ea typeface="Lato"/>
              <a:cs typeface="Lato"/>
              <a:sym typeface="Lato"/>
            </a:endParaRPr>
          </a:p>
        </p:txBody>
      </p:sp>
      <p:pic>
        <p:nvPicPr>
          <p:cNvPr id="1647" name="Google Shape;1647;p24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48" name="Google Shape;1648;p247"/>
          <p:cNvSpPr txBox="1"/>
          <p:nvPr/>
        </p:nvSpPr>
        <p:spPr>
          <a:xfrm>
            <a:off x="858675" y="858675"/>
            <a:ext cx="7600500" cy="34056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rPr b="1" lang="en" sz="3100">
                <a:solidFill>
                  <a:schemeClr val="dk2"/>
                </a:solidFill>
              </a:rPr>
              <a:t>Error</a:t>
            </a:r>
            <a:r>
              <a:rPr lang="en" sz="3100">
                <a:solidFill>
                  <a:schemeClr val="dk2"/>
                </a:solidFill>
              </a:rPr>
              <a:t> is the </a:t>
            </a:r>
            <a:r>
              <a:rPr b="1" lang="en" sz="3100" u="sng">
                <a:solidFill>
                  <a:schemeClr val="dk2"/>
                </a:solidFill>
              </a:rPr>
              <a:t>mistake</a:t>
            </a:r>
            <a:r>
              <a:rPr lang="en" sz="3100">
                <a:solidFill>
                  <a:schemeClr val="dk2"/>
                </a:solidFill>
              </a:rPr>
              <a:t> in coding done by developer</a:t>
            </a:r>
            <a:endParaRPr sz="3100">
              <a:solidFill>
                <a:schemeClr val="dk2"/>
              </a:solidFill>
            </a:endParaRPr>
          </a:p>
          <a:p>
            <a:pPr indent="-393700" lvl="0" marL="457200" rtl="0" algn="l">
              <a:lnSpc>
                <a:spcPct val="115000"/>
              </a:lnSpc>
              <a:spcBef>
                <a:spcPts val="0"/>
              </a:spcBef>
              <a:spcAft>
                <a:spcPts val="0"/>
              </a:spcAft>
              <a:buClr>
                <a:schemeClr val="dk2"/>
              </a:buClr>
              <a:buSzPts val="2600"/>
              <a:buChar char="●"/>
            </a:pPr>
            <a:r>
              <a:rPr lang="en" sz="3100">
                <a:solidFill>
                  <a:schemeClr val="dk2"/>
                </a:solidFill>
              </a:rPr>
              <a:t>Bug is </a:t>
            </a:r>
            <a:r>
              <a:rPr b="1" lang="en" sz="3100" u="sng">
                <a:solidFill>
                  <a:schemeClr val="dk2"/>
                </a:solidFill>
              </a:rPr>
              <a:t>something which testers identify due to error in code</a:t>
            </a:r>
            <a:endParaRPr b="1" sz="3100" u="sng">
              <a:solidFill>
                <a:schemeClr val="dk2"/>
              </a:solidFill>
            </a:endParaRPr>
          </a:p>
          <a:p>
            <a:pPr indent="-393700" lvl="0" marL="457200" rtl="0" algn="l">
              <a:lnSpc>
                <a:spcPct val="115000"/>
              </a:lnSpc>
              <a:spcBef>
                <a:spcPts val="0"/>
              </a:spcBef>
              <a:spcAft>
                <a:spcPts val="0"/>
              </a:spcAft>
              <a:buClr>
                <a:schemeClr val="dk2"/>
              </a:buClr>
              <a:buSzPts val="2600"/>
              <a:buChar char="●"/>
            </a:pPr>
            <a:r>
              <a:rPr lang="en" sz="3100">
                <a:solidFill>
                  <a:schemeClr val="dk2"/>
                </a:solidFill>
              </a:rPr>
              <a:t>Defect is the </a:t>
            </a:r>
            <a:r>
              <a:rPr b="1" lang="en" sz="3100" u="sng">
                <a:solidFill>
                  <a:schemeClr val="dk2"/>
                </a:solidFill>
              </a:rPr>
              <a:t>variation from the requirement</a:t>
            </a:r>
            <a:endParaRPr b="1" sz="3100" u="sng">
              <a:solidFill>
                <a:schemeClr val="dk2"/>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48"/>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Failure</a:t>
            </a:r>
            <a:endParaRPr b="1" sz="4700">
              <a:solidFill>
                <a:srgbClr val="9900FF"/>
              </a:solidFill>
              <a:latin typeface="Lato"/>
              <a:ea typeface="Lato"/>
              <a:cs typeface="Lato"/>
              <a:sym typeface="Lato"/>
            </a:endParaRPr>
          </a:p>
        </p:txBody>
      </p:sp>
      <p:pic>
        <p:nvPicPr>
          <p:cNvPr id="1654" name="Google Shape;1654;p24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55" name="Google Shape;1655;p248"/>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rPr b="1" lang="en" sz="3100">
                <a:solidFill>
                  <a:schemeClr val="dk2"/>
                </a:solidFill>
              </a:rPr>
              <a:t>A defect that reaches a customer.</a:t>
            </a:r>
            <a:endParaRPr b="1" sz="3100" u="sng">
              <a:solidFill>
                <a:schemeClr val="dk2"/>
              </a:solidFill>
            </a:endParaRPr>
          </a:p>
        </p:txBody>
      </p:sp>
      <p:pic>
        <p:nvPicPr>
          <p:cNvPr id="1656" name="Google Shape;1656;p248"/>
          <p:cNvPicPr preferRelativeResize="0"/>
          <p:nvPr/>
        </p:nvPicPr>
        <p:blipFill rotWithShape="1">
          <a:blip r:embed="rId4">
            <a:alphaModFix/>
          </a:blip>
          <a:srcRect b="0" l="0" r="0" t="19348"/>
          <a:stretch/>
        </p:blipFill>
        <p:spPr>
          <a:xfrm>
            <a:off x="722700" y="1404625"/>
            <a:ext cx="7472900" cy="324382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49"/>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Life Cycle</a:t>
            </a:r>
            <a:endParaRPr b="1" sz="4700">
              <a:solidFill>
                <a:srgbClr val="9900FF"/>
              </a:solidFill>
              <a:latin typeface="Lato"/>
              <a:ea typeface="Lato"/>
              <a:cs typeface="Lato"/>
              <a:sym typeface="Lato"/>
            </a:endParaRPr>
          </a:p>
        </p:txBody>
      </p:sp>
      <p:pic>
        <p:nvPicPr>
          <p:cNvPr id="1662" name="Google Shape;1662;p24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663" name="Google Shape;1663;p249"/>
          <p:cNvPicPr preferRelativeResize="0"/>
          <p:nvPr/>
        </p:nvPicPr>
        <p:blipFill>
          <a:blip r:embed="rId4">
            <a:alphaModFix/>
          </a:blip>
          <a:stretch>
            <a:fillRect/>
          </a:stretch>
        </p:blipFill>
        <p:spPr>
          <a:xfrm>
            <a:off x="1520700" y="1030100"/>
            <a:ext cx="5878474" cy="350500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50"/>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Reporting Tools</a:t>
            </a:r>
            <a:endParaRPr b="1" sz="4700">
              <a:solidFill>
                <a:srgbClr val="9900FF"/>
              </a:solidFill>
              <a:latin typeface="Lato"/>
              <a:ea typeface="Lato"/>
              <a:cs typeface="Lato"/>
              <a:sym typeface="Lato"/>
            </a:endParaRPr>
          </a:p>
        </p:txBody>
      </p:sp>
      <p:pic>
        <p:nvPicPr>
          <p:cNvPr id="1669" name="Google Shape;1669;p25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670" name="Google Shape;1670;p250"/>
          <p:cNvPicPr preferRelativeResize="0"/>
          <p:nvPr/>
        </p:nvPicPr>
        <p:blipFill rotWithShape="1">
          <a:blip r:embed="rId4">
            <a:alphaModFix/>
          </a:blip>
          <a:srcRect b="12560" l="0" r="0" t="2398"/>
          <a:stretch/>
        </p:blipFill>
        <p:spPr>
          <a:xfrm>
            <a:off x="2522325" y="1030100"/>
            <a:ext cx="3869051" cy="3238901"/>
          </a:xfrm>
          <a:prstGeom prst="rect">
            <a:avLst/>
          </a:prstGeom>
          <a:noFill/>
          <a:ln>
            <a:noFill/>
          </a:ln>
        </p:spPr>
      </p:pic>
      <p:sp>
        <p:nvSpPr>
          <p:cNvPr id="1671" name="Google Shape;1671;p250"/>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51"/>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Reporting Tools</a:t>
            </a:r>
            <a:endParaRPr b="1" sz="4700">
              <a:solidFill>
                <a:srgbClr val="9900FF"/>
              </a:solidFill>
              <a:latin typeface="Lato"/>
              <a:ea typeface="Lato"/>
              <a:cs typeface="Lato"/>
              <a:sym typeface="Lato"/>
            </a:endParaRPr>
          </a:p>
        </p:txBody>
      </p:sp>
      <p:pic>
        <p:nvPicPr>
          <p:cNvPr id="1677" name="Google Shape;1677;p25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78" name="Google Shape;1678;p251"/>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679" name="Google Shape;1679;p251"/>
          <p:cNvSpPr txBox="1"/>
          <p:nvPr/>
        </p:nvSpPr>
        <p:spPr>
          <a:xfrm>
            <a:off x="1752375" y="1771325"/>
            <a:ext cx="605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https://bugzilla.mozilla.org/show_bug.cgi?id=322608</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a:blip r:embed="rId3">
            <a:alphaModFix/>
          </a:blip>
          <a:stretch>
            <a:fillRect/>
          </a:stretch>
        </p:blipFill>
        <p:spPr>
          <a:xfrm>
            <a:off x="368775" y="121725"/>
            <a:ext cx="8708700" cy="4564799"/>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252"/>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685" name="Google Shape;1685;p25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86" name="Google Shape;1686;p252"/>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pic>
        <p:nvPicPr>
          <p:cNvPr id="1687" name="Google Shape;1687;p252"/>
          <p:cNvPicPr preferRelativeResize="0"/>
          <p:nvPr/>
        </p:nvPicPr>
        <p:blipFill>
          <a:blip r:embed="rId4">
            <a:alphaModFix/>
          </a:blip>
          <a:stretch>
            <a:fillRect/>
          </a:stretch>
        </p:blipFill>
        <p:spPr>
          <a:xfrm>
            <a:off x="2907450" y="1182500"/>
            <a:ext cx="2341610" cy="299022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25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693" name="Google Shape;1693;p25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94" name="Google Shape;1694;p253"/>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695" name="Google Shape;1695;p253"/>
          <p:cNvSpPr txBox="1"/>
          <p:nvPr/>
        </p:nvSpPr>
        <p:spPr>
          <a:xfrm>
            <a:off x="622100" y="1293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Testing shows the presence of defects</a:t>
            </a:r>
            <a:endParaRPr/>
          </a:p>
        </p:txBody>
      </p:sp>
      <p:sp>
        <p:nvSpPr>
          <p:cNvPr id="1696" name="Google Shape;1696;p253"/>
          <p:cNvSpPr txBox="1"/>
          <p:nvPr/>
        </p:nvSpPr>
        <p:spPr>
          <a:xfrm>
            <a:off x="4700375" y="1293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We can never say that our system is defect free”</a:t>
            </a:r>
            <a:endParaRPr/>
          </a:p>
        </p:txBody>
      </p:sp>
      <p:sp>
        <p:nvSpPr>
          <p:cNvPr id="1697" name="Google Shape;1697;p253"/>
          <p:cNvSpPr txBox="1"/>
          <p:nvPr/>
        </p:nvSpPr>
        <p:spPr>
          <a:xfrm>
            <a:off x="661600" y="19848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Exhaustive testing is impossible</a:t>
            </a:r>
            <a:endParaRPr/>
          </a:p>
        </p:txBody>
      </p:sp>
      <p:sp>
        <p:nvSpPr>
          <p:cNvPr id="1698" name="Google Shape;1698;p253"/>
          <p:cNvSpPr txBox="1"/>
          <p:nvPr/>
        </p:nvSpPr>
        <p:spPr>
          <a:xfrm>
            <a:off x="4700375" y="20440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“Impossible to test everything”</a:t>
            </a:r>
            <a:endParaRPr/>
          </a:p>
        </p:txBody>
      </p:sp>
      <p:sp>
        <p:nvSpPr>
          <p:cNvPr id="1699" name="Google Shape;1699;p253"/>
          <p:cNvSpPr txBox="1"/>
          <p:nvPr/>
        </p:nvSpPr>
        <p:spPr>
          <a:xfrm>
            <a:off x="622100" y="28439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Early testing</a:t>
            </a:r>
            <a:endParaRPr/>
          </a:p>
        </p:txBody>
      </p:sp>
      <p:sp>
        <p:nvSpPr>
          <p:cNvPr id="1700" name="Google Shape;1700;p253"/>
          <p:cNvSpPr txBox="1"/>
          <p:nvPr/>
        </p:nvSpPr>
        <p:spPr>
          <a:xfrm>
            <a:off x="4828725" y="284392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500">
                <a:solidFill>
                  <a:srgbClr val="292929"/>
                </a:solidFill>
                <a:highlight>
                  <a:srgbClr val="FFFFFF"/>
                </a:highlight>
                <a:latin typeface="Georgia"/>
                <a:ea typeface="Georgia"/>
                <a:cs typeface="Georgia"/>
                <a:sym typeface="Georgia"/>
              </a:rPr>
              <a:t>Early means Cheap</a:t>
            </a:r>
            <a:endParaRPr i="1" sz="1100">
              <a:solidFill>
                <a:schemeClr val="dk1"/>
              </a:solidFill>
            </a:endParaRPr>
          </a:p>
        </p:txBody>
      </p:sp>
      <p:sp>
        <p:nvSpPr>
          <p:cNvPr id="1701" name="Google Shape;1701;p253"/>
          <p:cNvSpPr txBox="1"/>
          <p:nvPr/>
        </p:nvSpPr>
        <p:spPr>
          <a:xfrm>
            <a:off x="661600" y="3472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Defect clustering</a:t>
            </a:r>
            <a:endParaRPr/>
          </a:p>
        </p:txBody>
      </p:sp>
      <p:sp>
        <p:nvSpPr>
          <p:cNvPr id="1702" name="Google Shape;1702;p253"/>
          <p:cNvSpPr txBox="1"/>
          <p:nvPr/>
        </p:nvSpPr>
        <p:spPr>
          <a:xfrm>
            <a:off x="4907750" y="34690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“Small number of modules contain most of the defects”</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54"/>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708" name="Google Shape;1708;p25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09" name="Google Shape;1709;p254"/>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710" name="Google Shape;1710;p254"/>
          <p:cNvSpPr txBox="1"/>
          <p:nvPr/>
        </p:nvSpPr>
        <p:spPr>
          <a:xfrm>
            <a:off x="701100" y="12146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Pesticide Paradox</a:t>
            </a:r>
            <a:endParaRPr/>
          </a:p>
        </p:txBody>
      </p:sp>
      <p:sp>
        <p:nvSpPr>
          <p:cNvPr id="1711" name="Google Shape;1711;p254"/>
          <p:cNvSpPr txBox="1"/>
          <p:nvPr/>
        </p:nvSpPr>
        <p:spPr>
          <a:xfrm>
            <a:off x="4572000" y="13034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“To detect more defects, we need change the test data”</a:t>
            </a:r>
            <a:endParaRPr/>
          </a:p>
        </p:txBody>
      </p:sp>
      <p:sp>
        <p:nvSpPr>
          <p:cNvPr id="1712" name="Google Shape;1712;p254"/>
          <p:cNvSpPr txBox="1"/>
          <p:nvPr/>
        </p:nvSpPr>
        <p:spPr>
          <a:xfrm>
            <a:off x="651725" y="2469863"/>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Testing is context dependent</a:t>
            </a:r>
            <a:endParaRPr/>
          </a:p>
        </p:txBody>
      </p:sp>
      <p:sp>
        <p:nvSpPr>
          <p:cNvPr id="1713" name="Google Shape;1713;p254"/>
          <p:cNvSpPr txBox="1"/>
          <p:nvPr/>
        </p:nvSpPr>
        <p:spPr>
          <a:xfrm>
            <a:off x="4878100" y="2223350"/>
            <a:ext cx="3000000" cy="13614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000"/>
              </a:spcBef>
              <a:spcAft>
                <a:spcPts val="0"/>
              </a:spcAft>
              <a:buNone/>
            </a:pPr>
            <a:r>
              <a:rPr i="1" lang="en" sz="1500">
                <a:solidFill>
                  <a:srgbClr val="292929"/>
                </a:solidFill>
                <a:highlight>
                  <a:srgbClr val="FFFFFF"/>
                </a:highlight>
                <a:latin typeface="Georgia"/>
                <a:ea typeface="Georgia"/>
                <a:cs typeface="Georgia"/>
                <a:sym typeface="Georgia"/>
              </a:rPr>
              <a:t>“Tests are done differently in a different context”</a:t>
            </a:r>
            <a:endParaRPr i="1" sz="15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i="1" sz="1100">
              <a:solidFill>
                <a:schemeClr val="dk1"/>
              </a:solidFill>
            </a:endParaRPr>
          </a:p>
        </p:txBody>
      </p:sp>
      <p:sp>
        <p:nvSpPr>
          <p:cNvPr id="1714" name="Google Shape;1714;p254"/>
          <p:cNvSpPr txBox="1"/>
          <p:nvPr/>
        </p:nvSpPr>
        <p:spPr>
          <a:xfrm>
            <a:off x="612225" y="3308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Absence of Error Fallacy</a:t>
            </a:r>
            <a:endParaRPr/>
          </a:p>
        </p:txBody>
      </p:sp>
      <p:sp>
        <p:nvSpPr>
          <p:cNvPr id="1715" name="Google Shape;1715;p254"/>
          <p:cNvSpPr txBox="1"/>
          <p:nvPr/>
        </p:nvSpPr>
        <p:spPr>
          <a:xfrm>
            <a:off x="4769475" y="33574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“focus on the business need”</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25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721" name="Google Shape;1721;p25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22" name="Google Shape;1722;p255"/>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pic>
        <p:nvPicPr>
          <p:cNvPr id="1723" name="Google Shape;1723;p255"/>
          <p:cNvPicPr preferRelativeResize="0"/>
          <p:nvPr/>
        </p:nvPicPr>
        <p:blipFill>
          <a:blip r:embed="rId4">
            <a:alphaModFix/>
          </a:blip>
          <a:stretch>
            <a:fillRect/>
          </a:stretch>
        </p:blipFill>
        <p:spPr>
          <a:xfrm>
            <a:off x="2729700" y="1182500"/>
            <a:ext cx="3434487" cy="2990225"/>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56"/>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Case Vs Test Scenario</a:t>
            </a:r>
            <a:endParaRPr b="1" sz="4700">
              <a:solidFill>
                <a:srgbClr val="9900FF"/>
              </a:solidFill>
              <a:latin typeface="Lato"/>
              <a:ea typeface="Lato"/>
              <a:cs typeface="Lato"/>
              <a:sym typeface="Lato"/>
            </a:endParaRPr>
          </a:p>
        </p:txBody>
      </p:sp>
      <p:pic>
        <p:nvPicPr>
          <p:cNvPr id="1729" name="Google Shape;1729;p25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30" name="Google Shape;1730;p256"/>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t/>
            </a:r>
            <a:endParaRPr b="1" sz="3100" u="sng">
              <a:solidFill>
                <a:schemeClr val="dk2"/>
              </a:solidFill>
            </a:endParaRPr>
          </a:p>
        </p:txBody>
      </p:sp>
      <p:pic>
        <p:nvPicPr>
          <p:cNvPr id="1731" name="Google Shape;1731;p256"/>
          <p:cNvPicPr preferRelativeResize="0"/>
          <p:nvPr/>
        </p:nvPicPr>
        <p:blipFill rotWithShape="1">
          <a:blip r:embed="rId4">
            <a:alphaModFix/>
          </a:blip>
          <a:srcRect b="5498" l="0" r="0" t="23554"/>
          <a:stretch/>
        </p:blipFill>
        <p:spPr>
          <a:xfrm>
            <a:off x="2690801" y="986200"/>
            <a:ext cx="4277049" cy="366420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57"/>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What is Requirement Traceability Matrix ?</a:t>
            </a:r>
            <a:endParaRPr b="1" sz="3300">
              <a:solidFill>
                <a:srgbClr val="9900FF"/>
              </a:solidFill>
              <a:latin typeface="Lato"/>
              <a:ea typeface="Lato"/>
              <a:cs typeface="Lato"/>
              <a:sym typeface="Lato"/>
            </a:endParaRPr>
          </a:p>
        </p:txBody>
      </p:sp>
      <p:pic>
        <p:nvPicPr>
          <p:cNvPr id="1737" name="Google Shape;1737;p25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38" name="Google Shape;1738;p257"/>
          <p:cNvSpPr txBox="1"/>
          <p:nvPr/>
        </p:nvSpPr>
        <p:spPr>
          <a:xfrm>
            <a:off x="858675" y="858675"/>
            <a:ext cx="7600500" cy="912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700"/>
              </a:spcAft>
              <a:buNone/>
            </a:pPr>
            <a:r>
              <a:rPr b="1" lang="en" sz="2200">
                <a:solidFill>
                  <a:schemeClr val="dk2"/>
                </a:solidFill>
              </a:rPr>
              <a:t>A </a:t>
            </a:r>
            <a:r>
              <a:rPr b="1" lang="en" sz="2200">
                <a:solidFill>
                  <a:schemeClr val="dk2"/>
                </a:solidFill>
                <a:highlight>
                  <a:schemeClr val="accent6"/>
                </a:highlight>
              </a:rPr>
              <a:t>document</a:t>
            </a:r>
            <a:r>
              <a:rPr b="1" lang="en" sz="2200">
                <a:solidFill>
                  <a:schemeClr val="dk2"/>
                </a:solidFill>
              </a:rPr>
              <a:t> that demonstrates the r</a:t>
            </a:r>
            <a:r>
              <a:rPr b="1" lang="en" sz="2200">
                <a:solidFill>
                  <a:schemeClr val="dk2"/>
                </a:solidFill>
                <a:highlight>
                  <a:schemeClr val="accent6"/>
                </a:highlight>
              </a:rPr>
              <a:t>elationship between requirements and other artifacts</a:t>
            </a:r>
            <a:endParaRPr b="1" sz="2200">
              <a:solidFill>
                <a:schemeClr val="dk2"/>
              </a:solidFill>
              <a:highlight>
                <a:schemeClr val="accent6"/>
              </a:highlight>
            </a:endParaRPr>
          </a:p>
        </p:txBody>
      </p:sp>
      <p:pic>
        <p:nvPicPr>
          <p:cNvPr id="1739" name="Google Shape;1739;p257"/>
          <p:cNvPicPr preferRelativeResize="0"/>
          <p:nvPr/>
        </p:nvPicPr>
        <p:blipFill>
          <a:blip r:embed="rId4">
            <a:alphaModFix/>
          </a:blip>
          <a:stretch>
            <a:fillRect/>
          </a:stretch>
        </p:blipFill>
        <p:spPr>
          <a:xfrm>
            <a:off x="2251375" y="1728750"/>
            <a:ext cx="4552950" cy="28956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258"/>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Severity vs Priority</a:t>
            </a:r>
            <a:endParaRPr b="1" sz="3300">
              <a:solidFill>
                <a:srgbClr val="9900FF"/>
              </a:solidFill>
              <a:latin typeface="Lato"/>
              <a:ea typeface="Lato"/>
              <a:cs typeface="Lato"/>
              <a:sym typeface="Lato"/>
            </a:endParaRPr>
          </a:p>
        </p:txBody>
      </p:sp>
      <p:pic>
        <p:nvPicPr>
          <p:cNvPr id="1745" name="Google Shape;1745;p25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46" name="Google Shape;1746;p258"/>
          <p:cNvSpPr txBox="1"/>
          <p:nvPr/>
        </p:nvSpPr>
        <p:spPr>
          <a:xfrm>
            <a:off x="612125" y="1411275"/>
            <a:ext cx="57897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22222"/>
                </a:solidFill>
                <a:highlight>
                  <a:srgbClr val="FFFF00"/>
                </a:highlight>
              </a:rPr>
              <a:t>Priority is defined as the order in which a defect should be fixed</a:t>
            </a:r>
            <a:endParaRPr b="1" sz="1350">
              <a:solidFill>
                <a:srgbClr val="222222"/>
              </a:solidFill>
              <a:highlight>
                <a:srgbClr val="FFFF00"/>
              </a:highlight>
            </a:endParaRPr>
          </a:p>
          <a:p>
            <a:pPr indent="0" lvl="0" marL="0" rtl="0" algn="l">
              <a:spcBef>
                <a:spcPts val="0"/>
              </a:spcBef>
              <a:spcAft>
                <a:spcPts val="0"/>
              </a:spcAft>
              <a:buNone/>
            </a:pPr>
            <a:r>
              <a:rPr b="1" lang="en" sz="1350">
                <a:solidFill>
                  <a:srgbClr val="222222"/>
                </a:solidFill>
                <a:highlight>
                  <a:srgbClr val="FFFF00"/>
                </a:highlight>
              </a:rPr>
              <a:t>How quickly bug should be removed from system.</a:t>
            </a:r>
            <a:endParaRPr b="1" sz="1350">
              <a:solidFill>
                <a:srgbClr val="222222"/>
              </a:solidFill>
              <a:highlight>
                <a:srgbClr val="FFFF00"/>
              </a:highlight>
            </a:endParaRPr>
          </a:p>
          <a:p>
            <a:pPr indent="0" lvl="0" marL="0" rtl="0" algn="l">
              <a:spcBef>
                <a:spcPts val="0"/>
              </a:spcBef>
              <a:spcAft>
                <a:spcPts val="0"/>
              </a:spcAft>
              <a:buNone/>
            </a:pPr>
            <a:r>
              <a:rPr lang="en" sz="1350">
                <a:solidFill>
                  <a:srgbClr val="222222"/>
                </a:solidFill>
                <a:highlight>
                  <a:srgbClr val="FFFFFF"/>
                </a:highlight>
              </a:rPr>
              <a:t>Low, Medium High.</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p:txBody>
      </p:sp>
      <p:sp>
        <p:nvSpPr>
          <p:cNvPr id="1747" name="Google Shape;1747;p258"/>
          <p:cNvSpPr txBox="1"/>
          <p:nvPr/>
        </p:nvSpPr>
        <p:spPr>
          <a:xfrm>
            <a:off x="612125" y="2623000"/>
            <a:ext cx="5483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Severity is degree of impact a bug.</a:t>
            </a:r>
            <a:endParaRPr sz="1350">
              <a:solidFill>
                <a:srgbClr val="222222"/>
              </a:solidFill>
              <a:highlight>
                <a:srgbClr val="FFFFFF"/>
              </a:highlight>
            </a:endParaRPr>
          </a:p>
          <a:p>
            <a:pPr indent="0" lvl="0" marL="0" rtl="0" algn="l">
              <a:spcBef>
                <a:spcPts val="0"/>
              </a:spcBef>
              <a:spcAft>
                <a:spcPts val="0"/>
              </a:spcAft>
              <a:buNone/>
            </a:pPr>
            <a:r>
              <a:rPr lang="en" sz="1350">
                <a:solidFill>
                  <a:srgbClr val="222222"/>
                </a:solidFill>
                <a:highlight>
                  <a:srgbClr val="FFFFFF"/>
                </a:highlight>
              </a:rPr>
              <a:t>It defines the effect the bug has on the system</a:t>
            </a:r>
            <a:endParaRPr sz="1350">
              <a:solidFill>
                <a:srgbClr val="222222"/>
              </a:solidFill>
              <a:highlight>
                <a:srgbClr val="FFFFFF"/>
              </a:highlight>
            </a:endParaRPr>
          </a:p>
          <a:p>
            <a:pPr indent="0" lvl="0" marL="0" rtl="0" algn="l">
              <a:spcBef>
                <a:spcPts val="0"/>
              </a:spcBef>
              <a:spcAft>
                <a:spcPts val="0"/>
              </a:spcAft>
              <a:buNone/>
            </a:pPr>
            <a:r>
              <a:rPr lang="en" sz="1350">
                <a:solidFill>
                  <a:srgbClr val="222222"/>
                </a:solidFill>
                <a:highlight>
                  <a:srgbClr val="FFFFFF"/>
                </a:highlight>
              </a:rPr>
              <a:t>Minor, Major, Critical</a:t>
            </a:r>
            <a:endParaRPr sz="1350">
              <a:solidFill>
                <a:srgbClr val="222222"/>
              </a:solidFill>
              <a:highlight>
                <a:srgbClr val="FFFFFF"/>
              </a:highlight>
            </a:endParaRPr>
          </a:p>
        </p:txBody>
      </p:sp>
      <p:sp>
        <p:nvSpPr>
          <p:cNvPr id="1748" name="Google Shape;1748;p258"/>
          <p:cNvSpPr txBox="1"/>
          <p:nvPr/>
        </p:nvSpPr>
        <p:spPr>
          <a:xfrm>
            <a:off x="4483125" y="2241575"/>
            <a:ext cx="3711000" cy="16230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1200"/>
              </a:spcBef>
              <a:spcAft>
                <a:spcPts val="0"/>
              </a:spcAft>
              <a:buClr>
                <a:schemeClr val="dk1"/>
              </a:buClr>
              <a:buSzPts val="2100"/>
              <a:buChar char="●"/>
            </a:pPr>
            <a:r>
              <a:rPr lang="en" sz="2100">
                <a:solidFill>
                  <a:schemeClr val="dk1"/>
                </a:solidFill>
              </a:rPr>
              <a:t>Severity is about How bad Bugs are</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Priority is about how soon it should be fixed</a:t>
            </a:r>
            <a:endParaRPr sz="2100">
              <a:solidFill>
                <a:schemeClr val="dk1"/>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259"/>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Severity vs Priority</a:t>
            </a:r>
            <a:endParaRPr b="1" sz="3300">
              <a:solidFill>
                <a:srgbClr val="9900FF"/>
              </a:solidFill>
              <a:latin typeface="Lato"/>
              <a:ea typeface="Lato"/>
              <a:cs typeface="Lato"/>
              <a:sym typeface="Lato"/>
            </a:endParaRPr>
          </a:p>
        </p:txBody>
      </p:sp>
      <p:pic>
        <p:nvPicPr>
          <p:cNvPr id="1754" name="Google Shape;1754;p25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755" name="Google Shape;1755;p259"/>
          <p:cNvPicPr preferRelativeResize="0"/>
          <p:nvPr/>
        </p:nvPicPr>
        <p:blipFill rotWithShape="1">
          <a:blip r:embed="rId4">
            <a:alphaModFix/>
          </a:blip>
          <a:srcRect b="4871" l="5537" r="5581" t="6719"/>
          <a:stretch/>
        </p:blipFill>
        <p:spPr>
          <a:xfrm>
            <a:off x="2216125" y="1107550"/>
            <a:ext cx="4711749" cy="3367200"/>
          </a:xfrm>
          <a:prstGeom prst="rect">
            <a:avLst/>
          </a:prstGeom>
          <a:noFill/>
          <a:ln cap="flat" cmpd="sng" w="9525">
            <a:solidFill>
              <a:schemeClr val="dk2"/>
            </a:solidFill>
            <a:prstDash val="solid"/>
            <a:round/>
            <a:headEnd len="sm" w="sm" type="none"/>
            <a:tailEnd len="sm" w="sm" type="none"/>
          </a:ln>
        </p:spPr>
      </p:pic>
      <p:sp>
        <p:nvSpPr>
          <p:cNvPr id="1756" name="Google Shape;1756;p259"/>
          <p:cNvSpPr txBox="1"/>
          <p:nvPr/>
        </p:nvSpPr>
        <p:spPr>
          <a:xfrm>
            <a:off x="115875" y="4055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Severity=Impact and Priority=Urgent/Urgency</a:t>
            </a:r>
            <a:endParaRPr/>
          </a:p>
          <a:p>
            <a:pPr indent="0" lvl="0" marL="0" rtl="0" algn="l">
              <a:spcBef>
                <a:spcPts val="0"/>
              </a:spcBef>
              <a:spcAft>
                <a:spcPts val="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260"/>
          <p:cNvSpPr txBox="1"/>
          <p:nvPr>
            <p:ph type="title"/>
          </p:nvPr>
        </p:nvSpPr>
        <p:spPr>
          <a:xfrm>
            <a:off x="499375" y="834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Lets Create.......... Test cases</a:t>
            </a:r>
            <a:endParaRPr b="1" sz="5000">
              <a:solidFill>
                <a:srgbClr val="BF9000"/>
              </a:solidFill>
              <a:latin typeface="Lato"/>
              <a:ea typeface="Lato"/>
              <a:cs typeface="Lato"/>
              <a:sym typeface="Lato"/>
            </a:endParaRPr>
          </a:p>
        </p:txBody>
      </p:sp>
      <p:pic>
        <p:nvPicPr>
          <p:cNvPr id="1762" name="Google Shape;1762;p26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261"/>
          <p:cNvSpPr txBox="1"/>
          <p:nvPr>
            <p:ph type="title"/>
          </p:nvPr>
        </p:nvSpPr>
        <p:spPr>
          <a:xfrm>
            <a:off x="448100" y="271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Requirements </a:t>
            </a:r>
            <a:endParaRPr b="1" sz="5000">
              <a:solidFill>
                <a:srgbClr val="9900FF"/>
              </a:solidFill>
              <a:latin typeface="Lato"/>
              <a:ea typeface="Lato"/>
              <a:cs typeface="Lato"/>
              <a:sym typeface="Lato"/>
            </a:endParaRPr>
          </a:p>
        </p:txBody>
      </p:sp>
      <p:sp>
        <p:nvSpPr>
          <p:cNvPr id="1768" name="Google Shape;1768;p261"/>
          <p:cNvSpPr txBox="1"/>
          <p:nvPr/>
        </p:nvSpPr>
        <p:spPr>
          <a:xfrm>
            <a:off x="1131200" y="1370050"/>
            <a:ext cx="6952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3"/>
              </a:rPr>
              <a:t>https://bugz.atlassian.net/l/cp/1ba1G7md</a:t>
            </a:r>
            <a:endParaRPr/>
          </a:p>
          <a:p>
            <a:pPr indent="0" lvl="0" marL="0" rtl="0" algn="ctr">
              <a:spcBef>
                <a:spcPts val="0"/>
              </a:spcBef>
              <a:spcAft>
                <a:spcPts val="0"/>
              </a:spcAft>
              <a:buNone/>
            </a:pPr>
            <a:r>
              <a:t/>
            </a:r>
            <a:endParaRPr/>
          </a:p>
        </p:txBody>
      </p:sp>
      <p:pic>
        <p:nvPicPr>
          <p:cNvPr id="1769" name="Google Shape;1769;p261"/>
          <p:cNvPicPr preferRelativeResize="0"/>
          <p:nvPr/>
        </p:nvPicPr>
        <p:blipFill>
          <a:blip r:embed="rId4">
            <a:alphaModFix/>
          </a:blip>
          <a:stretch>
            <a:fillRect/>
          </a:stretch>
        </p:blipFill>
        <p:spPr>
          <a:xfrm>
            <a:off x="2907550" y="1985650"/>
            <a:ext cx="3892476" cy="2536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7"/>
          <p:cNvPicPr preferRelativeResize="0"/>
          <p:nvPr/>
        </p:nvPicPr>
        <p:blipFill>
          <a:blip r:embed="rId3">
            <a:alphaModFix/>
          </a:blip>
          <a:stretch>
            <a:fillRect/>
          </a:stretch>
        </p:blipFill>
        <p:spPr>
          <a:xfrm>
            <a:off x="2064063" y="152400"/>
            <a:ext cx="5015875" cy="4451025"/>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262"/>
          <p:cNvSpPr txBox="1"/>
          <p:nvPr>
            <p:ph type="title"/>
          </p:nvPr>
        </p:nvSpPr>
        <p:spPr>
          <a:xfrm>
            <a:off x="448100" y="271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Requirements </a:t>
            </a:r>
            <a:endParaRPr b="1" sz="5000">
              <a:solidFill>
                <a:srgbClr val="9900FF"/>
              </a:solidFill>
              <a:latin typeface="Lato"/>
              <a:ea typeface="Lato"/>
              <a:cs typeface="Lato"/>
              <a:sym typeface="Lato"/>
            </a:endParaRPr>
          </a:p>
        </p:txBody>
      </p:sp>
      <p:sp>
        <p:nvSpPr>
          <p:cNvPr id="1775" name="Google Shape;1775;p262"/>
          <p:cNvSpPr txBox="1"/>
          <p:nvPr/>
        </p:nvSpPr>
        <p:spPr>
          <a:xfrm>
            <a:off x="1131200" y="1370050"/>
            <a:ext cx="69522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Go to this </a:t>
            </a:r>
            <a:r>
              <a:rPr lang="en" u="sng">
                <a:solidFill>
                  <a:schemeClr val="hlink"/>
                </a:solidFill>
                <a:hlinkClick r:id="rId3"/>
              </a:rPr>
              <a:t>https://awesomeqa.com/ui/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Registration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TC - </a:t>
            </a:r>
            <a:r>
              <a:rPr lang="en" u="sng">
                <a:solidFill>
                  <a:schemeClr val="hlink"/>
                </a:solidFill>
                <a:hlinkClick r:id="rId4"/>
              </a:rPr>
              <a:t>https://sdet.live/tc-template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Acceptance Criteria - User Able to register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63"/>
          <p:cNvSpPr txBox="1"/>
          <p:nvPr>
            <p:ph type="title"/>
          </p:nvPr>
        </p:nvSpPr>
        <p:spPr>
          <a:xfrm>
            <a:off x="354575" y="305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Designing</a:t>
            </a:r>
            <a:endParaRPr b="1" sz="5000">
              <a:solidFill>
                <a:srgbClr val="9900FF"/>
              </a:solidFill>
              <a:latin typeface="Lato"/>
              <a:ea typeface="Lato"/>
              <a:cs typeface="Lato"/>
              <a:sym typeface="Lato"/>
            </a:endParaRPr>
          </a:p>
        </p:txBody>
      </p:sp>
      <p:sp>
        <p:nvSpPr>
          <p:cNvPr id="1781" name="Google Shape;1781;p263"/>
          <p:cNvSpPr txBox="1"/>
          <p:nvPr/>
        </p:nvSpPr>
        <p:spPr>
          <a:xfrm>
            <a:off x="1095900" y="1285025"/>
            <a:ext cx="69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https://www.figma.com/file/ljMAQ772fjgrZy3wyfYIjB/Docushack?node-id=0%3A1</a:t>
            </a:r>
            <a:endParaRPr/>
          </a:p>
          <a:p>
            <a:pPr indent="0" lvl="0" marL="0" rtl="0" algn="l">
              <a:spcBef>
                <a:spcPts val="0"/>
              </a:spcBef>
              <a:spcAft>
                <a:spcPts val="0"/>
              </a:spcAft>
              <a:buNone/>
            </a:pPr>
            <a:r>
              <a:t/>
            </a:r>
            <a:endParaRPr/>
          </a:p>
        </p:txBody>
      </p:sp>
      <p:pic>
        <p:nvPicPr>
          <p:cNvPr id="1782" name="Google Shape;1782;p263"/>
          <p:cNvPicPr preferRelativeResize="0"/>
          <p:nvPr/>
        </p:nvPicPr>
        <p:blipFill>
          <a:blip r:embed="rId4">
            <a:alphaModFix/>
          </a:blip>
          <a:stretch>
            <a:fillRect/>
          </a:stretch>
        </p:blipFill>
        <p:spPr>
          <a:xfrm>
            <a:off x="2031250" y="1866000"/>
            <a:ext cx="4897600" cy="2708275"/>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264"/>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9900FF"/>
                </a:solidFill>
                <a:latin typeface="Lato"/>
                <a:ea typeface="Lato"/>
                <a:cs typeface="Lato"/>
                <a:sym typeface="Lato"/>
              </a:rPr>
              <a:t>Create Test Cases for Login VWO.com</a:t>
            </a:r>
            <a:endParaRPr b="1" sz="3400">
              <a:solidFill>
                <a:srgbClr val="9900FF"/>
              </a:solidFill>
              <a:latin typeface="Lato"/>
              <a:ea typeface="Lato"/>
              <a:cs typeface="Lato"/>
              <a:sym typeface="Lato"/>
            </a:endParaRPr>
          </a:p>
        </p:txBody>
      </p:sp>
      <p:sp>
        <p:nvSpPr>
          <p:cNvPr id="1788" name="Google Shape;1788;p264"/>
          <p:cNvSpPr txBox="1"/>
          <p:nvPr/>
        </p:nvSpPr>
        <p:spPr>
          <a:xfrm>
            <a:off x="2142825" y="2024325"/>
            <a:ext cx="4601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u="sng">
                <a:solidFill>
                  <a:schemeClr val="hlink"/>
                </a:solidFill>
                <a:hlinkClick r:id="rId3"/>
              </a:rPr>
              <a:t>https://sdet.live/tc-template</a:t>
            </a:r>
            <a:endParaRPr sz="2700"/>
          </a:p>
          <a:p>
            <a:pPr indent="0" lvl="0" marL="0" rtl="0" algn="l">
              <a:spcBef>
                <a:spcPts val="0"/>
              </a:spcBef>
              <a:spcAft>
                <a:spcPts val="0"/>
              </a:spcAft>
              <a:buNone/>
            </a:pPr>
            <a:r>
              <a:t/>
            </a:r>
            <a:endParaRPr sz="2700"/>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265"/>
          <p:cNvSpPr txBox="1"/>
          <p:nvPr>
            <p:ph type="title"/>
          </p:nvPr>
        </p:nvSpPr>
        <p:spPr>
          <a:xfrm>
            <a:off x="371725" y="151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Apply Black Box Techniques </a:t>
            </a:r>
            <a:endParaRPr b="1" sz="5000">
              <a:solidFill>
                <a:srgbClr val="9900FF"/>
              </a:solidFill>
              <a:latin typeface="Lato"/>
              <a:ea typeface="Lato"/>
              <a:cs typeface="Lato"/>
              <a:sym typeface="Lato"/>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67"/>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803" name="Google Shape;1803;p267"/>
          <p:cNvPicPr preferRelativeResize="0"/>
          <p:nvPr/>
        </p:nvPicPr>
        <p:blipFill>
          <a:blip r:embed="rId3">
            <a:alphaModFix/>
          </a:blip>
          <a:stretch>
            <a:fillRect/>
          </a:stretch>
        </p:blipFill>
        <p:spPr>
          <a:xfrm>
            <a:off x="629938" y="498952"/>
            <a:ext cx="7884124" cy="3799725"/>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268"/>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Smoke Sanity and Regression</a:t>
            </a:r>
            <a:endParaRPr b="1" sz="4700">
              <a:solidFill>
                <a:srgbClr val="9900FF"/>
              </a:solidFill>
              <a:latin typeface="Lato"/>
              <a:ea typeface="Lato"/>
              <a:cs typeface="Lato"/>
              <a:sym typeface="Lato"/>
            </a:endParaRPr>
          </a:p>
        </p:txBody>
      </p:sp>
      <p:pic>
        <p:nvPicPr>
          <p:cNvPr id="1809" name="Google Shape;1809;p26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10" name="Google Shape;1810;p268"/>
          <p:cNvSpPr txBox="1"/>
          <p:nvPr/>
        </p:nvSpPr>
        <p:spPr>
          <a:xfrm>
            <a:off x="628850" y="1389100"/>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Smoke Testing</a:t>
            </a:r>
            <a:r>
              <a:rPr lang="en" sz="1500">
                <a:solidFill>
                  <a:schemeClr val="dk1"/>
                </a:solidFill>
                <a:highlight>
                  <a:srgbClr val="FFFFFF"/>
                </a:highlight>
              </a:rPr>
              <a:t> is executed before any detailed functional tests are done on the software.</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lang="en" sz="1500">
                <a:solidFill>
                  <a:schemeClr val="dk1"/>
                </a:solidFill>
                <a:highlight>
                  <a:srgbClr val="FFFFFF"/>
                </a:highlight>
              </a:rPr>
              <a:t>Smoke testing is also called as Build Verification Test.</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Sanity testing</a:t>
            </a:r>
            <a:r>
              <a:rPr lang="en" sz="1500">
                <a:solidFill>
                  <a:schemeClr val="dk1"/>
                </a:solidFill>
                <a:highlight>
                  <a:srgbClr val="FFFFFF"/>
                </a:highlight>
              </a:rPr>
              <a:t> is a software testing technique which does a quick evaluation of the quality of the software release to determine major functionality is working fine or not</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Regression Testing</a:t>
            </a:r>
            <a:r>
              <a:rPr lang="en" sz="1500">
                <a:solidFill>
                  <a:schemeClr val="dk1"/>
                </a:solidFill>
                <a:highlight>
                  <a:srgbClr val="FFFFFF"/>
                </a:highlight>
              </a:rPr>
              <a:t> Covers detailed testing targeting all the affected areas after new functionalities are added</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t/>
            </a:r>
            <a:endParaRPr sz="1500">
              <a:solidFill>
                <a:schemeClr val="dk1"/>
              </a:solidFill>
              <a:highlight>
                <a:srgbClr val="FFFFFF"/>
              </a:highlight>
            </a:endParaRPr>
          </a:p>
          <a:p>
            <a:pPr indent="0" lvl="0" marL="0" marR="0" rtl="0" algn="l">
              <a:lnSpc>
                <a:spcPct val="115000"/>
              </a:lnSpc>
              <a:spcBef>
                <a:spcPts val="1900"/>
              </a:spcBef>
              <a:spcAft>
                <a:spcPts val="0"/>
              </a:spcAft>
              <a:buClr>
                <a:srgbClr val="000000"/>
              </a:buClr>
              <a:buSzPts val="1100"/>
              <a:buFont typeface="Arial"/>
              <a:buNone/>
            </a:pPr>
            <a:r>
              <a:t/>
            </a:r>
            <a:endParaRPr sz="1500">
              <a:solidFill>
                <a:schemeClr val="dk1"/>
              </a:solidFill>
              <a:highlight>
                <a:srgbClr val="FFFFFF"/>
              </a:highligh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pic>
        <p:nvPicPr>
          <p:cNvPr id="1815" name="Google Shape;1815;p26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816" name="Google Shape;1816;p269"/>
          <p:cNvPicPr preferRelativeResize="0"/>
          <p:nvPr/>
        </p:nvPicPr>
        <p:blipFill>
          <a:blip r:embed="rId4">
            <a:alphaModFix/>
          </a:blip>
          <a:stretch>
            <a:fillRect/>
          </a:stretch>
        </p:blipFill>
        <p:spPr>
          <a:xfrm>
            <a:off x="1026975" y="152400"/>
            <a:ext cx="7318951" cy="411987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pic>
        <p:nvPicPr>
          <p:cNvPr id="1821" name="Google Shape;1821;p270"/>
          <p:cNvPicPr preferRelativeResize="0"/>
          <p:nvPr/>
        </p:nvPicPr>
        <p:blipFill rotWithShape="1">
          <a:blip r:embed="rId3">
            <a:alphaModFix/>
          </a:blip>
          <a:srcRect b="11253" l="0" r="0" t="0"/>
          <a:stretch/>
        </p:blipFill>
        <p:spPr>
          <a:xfrm>
            <a:off x="375450" y="125325"/>
            <a:ext cx="7899050" cy="429375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271"/>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Cross Browser Testing</a:t>
            </a:r>
            <a:endParaRPr b="1" sz="4700">
              <a:solidFill>
                <a:srgbClr val="9900FF"/>
              </a:solidFill>
              <a:latin typeface="Lato"/>
              <a:ea typeface="Lato"/>
              <a:cs typeface="Lato"/>
              <a:sym typeface="Lato"/>
            </a:endParaRPr>
          </a:p>
        </p:txBody>
      </p:sp>
      <p:pic>
        <p:nvPicPr>
          <p:cNvPr id="1827" name="Google Shape;1827;p27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28" name="Google Shape;1828;p271"/>
          <p:cNvSpPr txBox="1"/>
          <p:nvPr/>
        </p:nvSpPr>
        <p:spPr>
          <a:xfrm>
            <a:off x="628850" y="1389100"/>
            <a:ext cx="3469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900">
                <a:solidFill>
                  <a:schemeClr val="dk1"/>
                </a:solidFill>
                <a:highlight>
                  <a:srgbClr val="FFFFFF"/>
                </a:highlight>
              </a:rPr>
              <a:t>Cross-browser testing to test your website or application in multiple browsers- and making sure that it works consistently and as in intended without any dependencies</a:t>
            </a:r>
            <a:endParaRPr sz="1900">
              <a:solidFill>
                <a:schemeClr val="dk1"/>
              </a:solidFill>
              <a:highlight>
                <a:srgbClr val="FFFFFF"/>
              </a:highlight>
            </a:endParaRPr>
          </a:p>
        </p:txBody>
      </p:sp>
      <p:pic>
        <p:nvPicPr>
          <p:cNvPr id="1829" name="Google Shape;1829;p271"/>
          <p:cNvPicPr preferRelativeResize="0"/>
          <p:nvPr/>
        </p:nvPicPr>
        <p:blipFill>
          <a:blip r:embed="rId4">
            <a:alphaModFix/>
          </a:blip>
          <a:stretch>
            <a:fillRect/>
          </a:stretch>
        </p:blipFill>
        <p:spPr>
          <a:xfrm>
            <a:off x="4098050" y="1577150"/>
            <a:ext cx="4674450" cy="2715800"/>
          </a:xfrm>
          <a:prstGeom prst="rect">
            <a:avLst/>
          </a:prstGeom>
          <a:noFill/>
          <a:ln>
            <a:noFill/>
          </a:ln>
        </p:spPr>
      </p:pic>
      <p:pic>
        <p:nvPicPr>
          <p:cNvPr id="1830" name="Google Shape;1830;p271"/>
          <p:cNvPicPr preferRelativeResize="0"/>
          <p:nvPr/>
        </p:nvPicPr>
        <p:blipFill rotWithShape="1">
          <a:blip r:embed="rId5">
            <a:alphaModFix/>
          </a:blip>
          <a:srcRect b="0" l="9301" r="19640" t="57798"/>
          <a:stretch/>
        </p:blipFill>
        <p:spPr>
          <a:xfrm>
            <a:off x="553000" y="3808725"/>
            <a:ext cx="3308049" cy="53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Software Testing</a:t>
            </a:r>
            <a:endParaRPr b="1" sz="5000">
              <a:solidFill>
                <a:srgbClr val="9900FF"/>
              </a:solidFill>
              <a:latin typeface="Lato"/>
              <a:ea typeface="Lato"/>
              <a:cs typeface="Lato"/>
              <a:sym typeface="Lato"/>
            </a:endParaRPr>
          </a:p>
        </p:txBody>
      </p:sp>
      <p:sp>
        <p:nvSpPr>
          <p:cNvPr id="218" name="Google Shape;218;p38"/>
          <p:cNvSpPr txBox="1"/>
          <p:nvPr/>
        </p:nvSpPr>
        <p:spPr>
          <a:xfrm>
            <a:off x="574350" y="1260150"/>
            <a:ext cx="80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check whether the </a:t>
            </a:r>
            <a:r>
              <a:rPr b="1" lang="en"/>
              <a:t>A</a:t>
            </a:r>
            <a:r>
              <a:rPr b="1" lang="en"/>
              <a:t>ctual</a:t>
            </a:r>
            <a:r>
              <a:rPr lang="en"/>
              <a:t> software product matches </a:t>
            </a:r>
            <a:r>
              <a:rPr b="1" lang="en"/>
              <a:t>E</a:t>
            </a:r>
            <a:r>
              <a:rPr b="1" lang="en"/>
              <a:t>xpected</a:t>
            </a:r>
            <a:r>
              <a:rPr lang="en"/>
              <a:t> requirements and to ensure that software product is Defect free.</a:t>
            </a:r>
            <a:endParaRPr/>
          </a:p>
        </p:txBody>
      </p:sp>
      <p:pic>
        <p:nvPicPr>
          <p:cNvPr id="219" name="Google Shape;219;p38"/>
          <p:cNvPicPr preferRelativeResize="0"/>
          <p:nvPr/>
        </p:nvPicPr>
        <p:blipFill rotWithShape="1">
          <a:blip r:embed="rId3">
            <a:alphaModFix/>
          </a:blip>
          <a:srcRect b="0" l="0" r="0" t="35926"/>
          <a:stretch/>
        </p:blipFill>
        <p:spPr>
          <a:xfrm>
            <a:off x="1504800" y="1772725"/>
            <a:ext cx="5891650" cy="283130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72"/>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Demo Cross Browser Testing</a:t>
            </a:r>
            <a:endParaRPr b="1" sz="4700">
              <a:solidFill>
                <a:srgbClr val="9900FF"/>
              </a:solidFill>
              <a:latin typeface="Lato"/>
              <a:ea typeface="Lato"/>
              <a:cs typeface="Lato"/>
              <a:sym typeface="Lato"/>
            </a:endParaRPr>
          </a:p>
        </p:txBody>
      </p:sp>
      <p:pic>
        <p:nvPicPr>
          <p:cNvPr id="1836" name="Google Shape;1836;p27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37" name="Google Shape;1837;p272"/>
          <p:cNvSpPr txBox="1"/>
          <p:nvPr/>
        </p:nvSpPr>
        <p:spPr>
          <a:xfrm>
            <a:off x="2751925" y="1344525"/>
            <a:ext cx="3469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900">
                <a:solidFill>
                  <a:schemeClr val="dk1"/>
                </a:solidFill>
                <a:highlight>
                  <a:srgbClr val="FFFFFF"/>
                </a:highlight>
              </a:rPr>
              <a:t>BrowserStack</a:t>
            </a:r>
            <a:endParaRPr sz="1900">
              <a:solidFill>
                <a:schemeClr val="dk1"/>
              </a:solidFill>
              <a:highlight>
                <a:srgbClr val="FFFFFF"/>
              </a:highlight>
            </a:endParaRPr>
          </a:p>
        </p:txBody>
      </p:sp>
      <p:pic>
        <p:nvPicPr>
          <p:cNvPr id="1838" name="Google Shape;1838;p272"/>
          <p:cNvPicPr preferRelativeResize="0"/>
          <p:nvPr/>
        </p:nvPicPr>
        <p:blipFill rotWithShape="1">
          <a:blip r:embed="rId4">
            <a:alphaModFix/>
          </a:blip>
          <a:srcRect b="0" l="9301" r="19640" t="57798"/>
          <a:stretch/>
        </p:blipFill>
        <p:spPr>
          <a:xfrm>
            <a:off x="2448950" y="2436125"/>
            <a:ext cx="3308049" cy="5358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73"/>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Do you know What is HTTP?</a:t>
            </a:r>
            <a:endParaRPr b="1" sz="3800">
              <a:solidFill>
                <a:srgbClr val="FF0000"/>
              </a:solidFill>
              <a:highlight>
                <a:srgbClr val="FFF2CC"/>
              </a:highlight>
              <a:latin typeface="Nunito"/>
              <a:ea typeface="Nunito"/>
              <a:cs typeface="Nunito"/>
              <a:sym typeface="Nunito"/>
            </a:endParaRPr>
          </a:p>
        </p:txBody>
      </p:sp>
      <p:sp>
        <p:nvSpPr>
          <p:cNvPr id="1844" name="Google Shape;1844;p273"/>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100">
                <a:latin typeface="Nunito"/>
                <a:ea typeface="Nunito"/>
                <a:cs typeface="Nunito"/>
                <a:sym typeface="Nunito"/>
              </a:rPr>
              <a:t>Yes</a:t>
            </a:r>
            <a:endParaRPr b="1" sz="3100">
              <a:latin typeface="Nunito"/>
              <a:ea typeface="Nunito"/>
              <a:cs typeface="Nunito"/>
              <a:sym typeface="Nunito"/>
            </a:endParaRPr>
          </a:p>
          <a:p>
            <a:pPr indent="0" lvl="0" marL="457200" rtl="0" algn="l">
              <a:spcBef>
                <a:spcPts val="0"/>
              </a:spcBef>
              <a:spcAft>
                <a:spcPts val="0"/>
              </a:spcAft>
              <a:buNone/>
            </a:pPr>
            <a:r>
              <a:rPr b="1" lang="en" sz="3100">
                <a:latin typeface="Nunito"/>
                <a:ea typeface="Nunito"/>
                <a:cs typeface="Nunito"/>
                <a:sym typeface="Nunito"/>
              </a:rPr>
              <a:t>No </a:t>
            </a:r>
            <a:endParaRPr b="1" sz="3100">
              <a:latin typeface="Nunito"/>
              <a:ea typeface="Nunito"/>
              <a:cs typeface="Nunito"/>
              <a:sym typeface="Nunito"/>
            </a:endParaRPr>
          </a:p>
          <a:p>
            <a:pPr indent="0" lvl="0" marL="457200" rtl="0" algn="l">
              <a:spcBef>
                <a:spcPts val="0"/>
              </a:spcBef>
              <a:spcAft>
                <a:spcPts val="0"/>
              </a:spcAft>
              <a:buNone/>
            </a:pPr>
            <a:r>
              <a:rPr b="1" lang="en" sz="3100">
                <a:latin typeface="Nunito"/>
                <a:ea typeface="Nunito"/>
                <a:cs typeface="Nunito"/>
                <a:sym typeface="Nunito"/>
              </a:rPr>
              <a:t>In Comments</a:t>
            </a:r>
            <a:endParaRPr b="1" sz="3100">
              <a:latin typeface="Nunito"/>
              <a:ea typeface="Nunito"/>
              <a:cs typeface="Nunito"/>
              <a:sym typeface="Nunito"/>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274"/>
          <p:cNvSpPr txBox="1"/>
          <p:nvPr>
            <p:ph type="title"/>
          </p:nvPr>
        </p:nvSpPr>
        <p:spPr>
          <a:xfrm>
            <a:off x="311700" y="1133725"/>
            <a:ext cx="8520600" cy="841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oboto"/>
              <a:buChar char="●"/>
            </a:pPr>
            <a:r>
              <a:rPr lang="en" sz="1400">
                <a:solidFill>
                  <a:srgbClr val="1B1B1B"/>
                </a:solidFill>
                <a:highlight>
                  <a:srgbClr val="FFFF00"/>
                </a:highlight>
                <a:latin typeface="Roboto"/>
                <a:ea typeface="Roboto"/>
                <a:cs typeface="Roboto"/>
                <a:sym typeface="Roboto"/>
              </a:rPr>
              <a:t>HTTP is a </a:t>
            </a:r>
            <a:r>
              <a:rPr lang="en" sz="1400" u="sng">
                <a:solidFill>
                  <a:schemeClr val="hlink"/>
                </a:solidFill>
                <a:highlight>
                  <a:srgbClr val="FFFF00"/>
                </a:highlight>
                <a:latin typeface="Roboto"/>
                <a:ea typeface="Roboto"/>
                <a:cs typeface="Roboto"/>
                <a:sym typeface="Roboto"/>
                <a:hlinkClick r:id="rId3"/>
              </a:rPr>
              <a:t>protocol</a:t>
            </a:r>
            <a:r>
              <a:rPr lang="en" sz="1400">
                <a:solidFill>
                  <a:srgbClr val="1B1B1B"/>
                </a:solidFill>
                <a:highlight>
                  <a:srgbClr val="FFFF00"/>
                </a:highlight>
                <a:latin typeface="Roboto"/>
                <a:ea typeface="Roboto"/>
                <a:cs typeface="Roboto"/>
                <a:sym typeface="Roboto"/>
              </a:rPr>
              <a:t> for fetching resources such as HTML documents</a:t>
            </a:r>
            <a:r>
              <a:rPr lang="en" sz="1400">
                <a:solidFill>
                  <a:srgbClr val="1B1B1B"/>
                </a:solidFill>
                <a:highlight>
                  <a:srgbClr val="FFFFFF"/>
                </a:highlight>
                <a:latin typeface="Roboto"/>
                <a:ea typeface="Roboto"/>
                <a:cs typeface="Roboto"/>
                <a:sym typeface="Roboto"/>
              </a:rPr>
              <a:t>.</a:t>
            </a:r>
            <a:endParaRPr sz="1400">
              <a:solidFill>
                <a:srgbClr val="1B1B1B"/>
              </a:solidFill>
              <a:highlight>
                <a:srgbClr val="FFFFFF"/>
              </a:highlight>
              <a:latin typeface="Roboto"/>
              <a:ea typeface="Roboto"/>
              <a:cs typeface="Roboto"/>
              <a:sym typeface="Roboto"/>
            </a:endParaRPr>
          </a:p>
          <a:p>
            <a:pPr indent="-317500" lvl="0" marL="457200" rtl="0" algn="l">
              <a:spcBef>
                <a:spcPts val="0"/>
              </a:spcBef>
              <a:spcAft>
                <a:spcPts val="0"/>
              </a:spcAft>
              <a:buClr>
                <a:srgbClr val="1B1B1B"/>
              </a:buClr>
              <a:buSzPts val="1400"/>
              <a:buFont typeface="Roboto"/>
              <a:buChar char="●"/>
            </a:pPr>
            <a:r>
              <a:rPr lang="en" sz="1400">
                <a:solidFill>
                  <a:srgbClr val="1B1B1B"/>
                </a:solidFill>
                <a:highlight>
                  <a:srgbClr val="FFFFFF"/>
                </a:highlight>
                <a:latin typeface="Roboto"/>
                <a:ea typeface="Roboto"/>
                <a:cs typeface="Roboto"/>
                <a:sym typeface="Roboto"/>
              </a:rPr>
              <a:t>It is the foundation of </a:t>
            </a:r>
            <a:r>
              <a:rPr lang="en" sz="1400">
                <a:solidFill>
                  <a:srgbClr val="1B1B1B"/>
                </a:solidFill>
                <a:highlight>
                  <a:srgbClr val="FFFF00"/>
                </a:highlight>
                <a:latin typeface="Roboto"/>
                <a:ea typeface="Roboto"/>
                <a:cs typeface="Roboto"/>
                <a:sym typeface="Roboto"/>
              </a:rPr>
              <a:t>any data exchange on the Web</a:t>
            </a:r>
            <a:r>
              <a:rPr lang="en" sz="1400">
                <a:solidFill>
                  <a:srgbClr val="1B1B1B"/>
                </a:solidFill>
                <a:highlight>
                  <a:srgbClr val="FFFFFF"/>
                </a:highlight>
                <a:latin typeface="Roboto"/>
                <a:ea typeface="Roboto"/>
                <a:cs typeface="Roboto"/>
                <a:sym typeface="Roboto"/>
              </a:rPr>
              <a:t> and it is a client-server protocol.</a:t>
            </a:r>
            <a:endParaRPr sz="1400">
              <a:solidFill>
                <a:srgbClr val="1B1B1B"/>
              </a:solidFill>
              <a:highlight>
                <a:srgbClr val="FFFFFF"/>
              </a:highlight>
              <a:latin typeface="Roboto"/>
              <a:ea typeface="Roboto"/>
              <a:cs typeface="Roboto"/>
              <a:sym typeface="Roboto"/>
            </a:endParaRPr>
          </a:p>
          <a:p>
            <a:pPr indent="-317500" lvl="0" marL="457200" rtl="0" algn="l">
              <a:spcBef>
                <a:spcPts val="0"/>
              </a:spcBef>
              <a:spcAft>
                <a:spcPts val="0"/>
              </a:spcAft>
              <a:buClr>
                <a:srgbClr val="1B1B1B"/>
              </a:buClr>
              <a:buSzPts val="1400"/>
              <a:buFont typeface="Roboto"/>
              <a:buChar char="●"/>
            </a:pPr>
            <a:r>
              <a:rPr lang="en" sz="1400">
                <a:solidFill>
                  <a:srgbClr val="1B1B1B"/>
                </a:solidFill>
                <a:highlight>
                  <a:srgbClr val="FFFF00"/>
                </a:highlight>
                <a:latin typeface="Roboto"/>
                <a:ea typeface="Roboto"/>
                <a:cs typeface="Roboto"/>
                <a:sym typeface="Roboto"/>
              </a:rPr>
              <a:t>HTTP is stateless</a:t>
            </a:r>
            <a:r>
              <a:rPr lang="en" sz="1400">
                <a:solidFill>
                  <a:srgbClr val="1B1B1B"/>
                </a:solidFill>
                <a:highlight>
                  <a:srgbClr val="FFFFFF"/>
                </a:highlight>
                <a:latin typeface="Roboto"/>
                <a:ea typeface="Roboto"/>
                <a:cs typeface="Roboto"/>
                <a:sym typeface="Roboto"/>
              </a:rPr>
              <a:t>: there is no link between two requests being successively carried out on the same connection</a:t>
            </a:r>
            <a:endParaRPr sz="1400">
              <a:solidFill>
                <a:srgbClr val="1B1B1B"/>
              </a:solidFill>
              <a:highlight>
                <a:srgbClr val="FFFFFF"/>
              </a:highlight>
              <a:latin typeface="Roboto"/>
              <a:ea typeface="Roboto"/>
              <a:cs typeface="Roboto"/>
              <a:sym typeface="Roboto"/>
            </a:endParaRPr>
          </a:p>
          <a:p>
            <a:pPr indent="-317500" lvl="0" marL="457200" rtl="0" algn="l">
              <a:spcBef>
                <a:spcPts val="0"/>
              </a:spcBef>
              <a:spcAft>
                <a:spcPts val="0"/>
              </a:spcAft>
              <a:buClr>
                <a:srgbClr val="1B1B1B"/>
              </a:buClr>
              <a:buSzPts val="1400"/>
              <a:buFont typeface="Roboto"/>
              <a:buChar char="●"/>
            </a:pPr>
            <a:r>
              <a:t/>
            </a:r>
            <a:endParaRPr sz="1400">
              <a:solidFill>
                <a:srgbClr val="1B1B1B"/>
              </a:solidFill>
              <a:highlight>
                <a:srgbClr val="FFFFFF"/>
              </a:highlight>
              <a:latin typeface="Roboto"/>
              <a:ea typeface="Roboto"/>
              <a:cs typeface="Roboto"/>
              <a:sym typeface="Roboto"/>
            </a:endParaRPr>
          </a:p>
        </p:txBody>
      </p:sp>
      <p:pic>
        <p:nvPicPr>
          <p:cNvPr id="1850" name="Google Shape;1850;p274"/>
          <p:cNvPicPr preferRelativeResize="0"/>
          <p:nvPr/>
        </p:nvPicPr>
        <p:blipFill rotWithShape="1">
          <a:blip r:embed="rId4">
            <a:alphaModFix/>
          </a:blip>
          <a:srcRect b="0" l="22069" r="18332" t="0"/>
          <a:stretch/>
        </p:blipFill>
        <p:spPr>
          <a:xfrm>
            <a:off x="8498325" y="58475"/>
            <a:ext cx="466524" cy="440475"/>
          </a:xfrm>
          <a:prstGeom prst="rect">
            <a:avLst/>
          </a:prstGeom>
          <a:noFill/>
          <a:ln>
            <a:noFill/>
          </a:ln>
        </p:spPr>
      </p:pic>
      <p:pic>
        <p:nvPicPr>
          <p:cNvPr id="1851" name="Google Shape;1851;p274"/>
          <p:cNvPicPr preferRelativeResize="0"/>
          <p:nvPr/>
        </p:nvPicPr>
        <p:blipFill>
          <a:blip r:embed="rId5">
            <a:alphaModFix/>
          </a:blip>
          <a:stretch>
            <a:fillRect/>
          </a:stretch>
        </p:blipFill>
        <p:spPr>
          <a:xfrm>
            <a:off x="2666571" y="2546000"/>
            <a:ext cx="4387130" cy="2157950"/>
          </a:xfrm>
          <a:prstGeom prst="rect">
            <a:avLst/>
          </a:prstGeom>
          <a:noFill/>
          <a:ln>
            <a:noFill/>
          </a:ln>
        </p:spPr>
      </p:pic>
      <p:sp>
        <p:nvSpPr>
          <p:cNvPr id="1852" name="Google Shape;1852;p274"/>
          <p:cNvSpPr txBox="1"/>
          <p:nvPr>
            <p:ph type="title"/>
          </p:nvPr>
        </p:nvSpPr>
        <p:spPr>
          <a:xfrm>
            <a:off x="204750" y="1342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Overview of HTTP</a:t>
            </a:r>
            <a:endParaRPr b="1" sz="4300">
              <a:solidFill>
                <a:srgbClr val="FF0000"/>
              </a:solidFill>
              <a:highlight>
                <a:srgbClr val="FFE599"/>
              </a:highlight>
              <a:latin typeface="Lato"/>
              <a:ea typeface="Lato"/>
              <a:cs typeface="Lato"/>
              <a:sym typeface="Lato"/>
            </a:endParaRPr>
          </a:p>
        </p:txBody>
      </p:sp>
      <p:sp>
        <p:nvSpPr>
          <p:cNvPr id="1853" name="Google Shape;1853;p274"/>
          <p:cNvSpPr txBox="1"/>
          <p:nvPr/>
        </p:nvSpPr>
        <p:spPr>
          <a:xfrm>
            <a:off x="311700" y="4383900"/>
            <a:ext cx="538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https://developer.mozilla.org/en-US/docs/Web/HTTP</a:t>
            </a:r>
            <a:endParaRPr/>
          </a:p>
          <a:p>
            <a:pPr indent="0" lvl="0" marL="0" rtl="0" algn="l">
              <a:spcBef>
                <a:spcPts val="0"/>
              </a:spcBef>
              <a:spcAft>
                <a:spcPts val="0"/>
              </a:spcAft>
              <a:buNone/>
            </a:pPr>
            <a:r>
              <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pic>
        <p:nvPicPr>
          <p:cNvPr id="1858" name="Google Shape;1858;p27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59" name="Google Shape;1859;p275"/>
          <p:cNvSpPr txBox="1"/>
          <p:nvPr>
            <p:ph type="title"/>
          </p:nvPr>
        </p:nvSpPr>
        <p:spPr>
          <a:xfrm>
            <a:off x="311700" y="2305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Overview of HTTP</a:t>
            </a:r>
            <a:endParaRPr b="1" sz="4300">
              <a:solidFill>
                <a:srgbClr val="FF0000"/>
              </a:solidFill>
              <a:highlight>
                <a:srgbClr val="FFE599"/>
              </a:highlight>
              <a:latin typeface="Lato"/>
              <a:ea typeface="Lato"/>
              <a:cs typeface="Lato"/>
              <a:sym typeface="Lato"/>
            </a:endParaRPr>
          </a:p>
        </p:txBody>
      </p:sp>
      <p:pic>
        <p:nvPicPr>
          <p:cNvPr id="1860" name="Google Shape;1860;p275"/>
          <p:cNvPicPr preferRelativeResize="0"/>
          <p:nvPr/>
        </p:nvPicPr>
        <p:blipFill>
          <a:blip r:embed="rId4">
            <a:alphaModFix/>
          </a:blip>
          <a:stretch>
            <a:fillRect/>
          </a:stretch>
        </p:blipFill>
        <p:spPr>
          <a:xfrm>
            <a:off x="1304987" y="972900"/>
            <a:ext cx="6392376" cy="3760225"/>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276"/>
          <p:cNvSpPr txBox="1"/>
          <p:nvPr>
            <p:ph type="title"/>
          </p:nvPr>
        </p:nvSpPr>
        <p:spPr>
          <a:xfrm>
            <a:off x="311700" y="56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Authentication</a:t>
            </a:r>
            <a:endParaRPr b="1" sz="4300">
              <a:solidFill>
                <a:srgbClr val="FF0000"/>
              </a:solidFill>
              <a:highlight>
                <a:srgbClr val="FFE599"/>
              </a:highlight>
              <a:latin typeface="Lato"/>
              <a:ea typeface="Lato"/>
              <a:cs typeface="Lato"/>
              <a:sym typeface="Lato"/>
            </a:endParaRPr>
          </a:p>
        </p:txBody>
      </p:sp>
      <p:pic>
        <p:nvPicPr>
          <p:cNvPr id="1866" name="Google Shape;1866;p27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67" name="Google Shape;1867;p276"/>
          <p:cNvSpPr txBox="1"/>
          <p:nvPr/>
        </p:nvSpPr>
        <p:spPr>
          <a:xfrm>
            <a:off x="1337350" y="1407050"/>
            <a:ext cx="54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App.vwo.com Authentication</a:t>
            </a:r>
            <a:endParaRPr/>
          </a:p>
        </p:txBody>
      </p:sp>
      <p:pic>
        <p:nvPicPr>
          <p:cNvPr id="1868" name="Google Shape;1868;p276"/>
          <p:cNvPicPr preferRelativeResize="0"/>
          <p:nvPr/>
        </p:nvPicPr>
        <p:blipFill rotWithShape="1">
          <a:blip r:embed="rId4">
            <a:alphaModFix/>
          </a:blip>
          <a:srcRect b="10225" l="0" r="0" t="0"/>
          <a:stretch/>
        </p:blipFill>
        <p:spPr>
          <a:xfrm>
            <a:off x="2630800" y="1762600"/>
            <a:ext cx="4465199" cy="2505425"/>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277"/>
          <p:cNvSpPr txBox="1"/>
          <p:nvPr>
            <p:ph type="title"/>
          </p:nvPr>
        </p:nvSpPr>
        <p:spPr>
          <a:xfrm>
            <a:off x="311700" y="56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Authentication</a:t>
            </a:r>
            <a:endParaRPr b="1" sz="4300">
              <a:solidFill>
                <a:srgbClr val="FF0000"/>
              </a:solidFill>
              <a:highlight>
                <a:srgbClr val="FFE599"/>
              </a:highlight>
              <a:latin typeface="Lato"/>
              <a:ea typeface="Lato"/>
              <a:cs typeface="Lato"/>
              <a:sym typeface="Lato"/>
            </a:endParaRPr>
          </a:p>
        </p:txBody>
      </p:sp>
      <p:pic>
        <p:nvPicPr>
          <p:cNvPr id="1874" name="Google Shape;1874;p27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875" name="Google Shape;1875;p277"/>
          <p:cNvPicPr preferRelativeResize="0"/>
          <p:nvPr/>
        </p:nvPicPr>
        <p:blipFill>
          <a:blip r:embed="rId4">
            <a:alphaModFix/>
          </a:blip>
          <a:stretch>
            <a:fillRect/>
          </a:stretch>
        </p:blipFill>
        <p:spPr>
          <a:xfrm>
            <a:off x="2098576" y="1407050"/>
            <a:ext cx="5507476" cy="3143825"/>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278"/>
          <p:cNvSpPr txBox="1"/>
          <p:nvPr>
            <p:ph type="title"/>
          </p:nvPr>
        </p:nvSpPr>
        <p:spPr>
          <a:xfrm>
            <a:off x="311700" y="56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Cookies</a:t>
            </a:r>
            <a:endParaRPr b="1" sz="4300">
              <a:solidFill>
                <a:srgbClr val="FF0000"/>
              </a:solidFill>
              <a:highlight>
                <a:srgbClr val="FFE599"/>
              </a:highlight>
              <a:latin typeface="Lato"/>
              <a:ea typeface="Lato"/>
              <a:cs typeface="Lato"/>
              <a:sym typeface="Lato"/>
            </a:endParaRPr>
          </a:p>
        </p:txBody>
      </p:sp>
      <p:pic>
        <p:nvPicPr>
          <p:cNvPr id="1881" name="Google Shape;1881;p27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82" name="Google Shape;1882;p278"/>
          <p:cNvSpPr txBox="1"/>
          <p:nvPr/>
        </p:nvSpPr>
        <p:spPr>
          <a:xfrm>
            <a:off x="1042850" y="1557850"/>
            <a:ext cx="7319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An HTTP cookie (web cookie, browser cookie) is a small piece of data that a server sends to a user's web browser.</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The browser may store the cookie and send it back to the same server with later requests</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200">
                <a:solidFill>
                  <a:srgbClr val="1B1B1B"/>
                </a:solidFill>
                <a:highlight>
                  <a:srgbClr val="FFFFFF"/>
                </a:highlight>
                <a:latin typeface="Roboto"/>
                <a:ea typeface="Roboto"/>
                <a:cs typeface="Roboto"/>
                <a:sym typeface="Roboto"/>
              </a:rPr>
              <a:t>Cookies are mainly used for three purposes:</a:t>
            </a:r>
            <a:endParaRPr b="1"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00"/>
                </a:highlight>
                <a:latin typeface="Roboto"/>
                <a:ea typeface="Roboto"/>
                <a:cs typeface="Roboto"/>
                <a:sym typeface="Roboto"/>
              </a:rPr>
              <a:t>Session management</a:t>
            </a:r>
            <a:endParaRPr sz="1200">
              <a:solidFill>
                <a:srgbClr val="1B1B1B"/>
              </a:solidFill>
              <a:highlight>
                <a:srgbClr val="FFFF00"/>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FF"/>
                </a:highlight>
                <a:latin typeface="Roboto"/>
                <a:ea typeface="Roboto"/>
                <a:cs typeface="Roboto"/>
                <a:sym typeface="Roboto"/>
              </a:rPr>
              <a:t>Logins, shopping carts, game scores, or anything else the server should remember</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00"/>
                </a:highlight>
                <a:latin typeface="Roboto"/>
                <a:ea typeface="Roboto"/>
                <a:cs typeface="Roboto"/>
                <a:sym typeface="Roboto"/>
              </a:rPr>
              <a:t>Personalization</a:t>
            </a:r>
            <a:endParaRPr sz="1200">
              <a:solidFill>
                <a:srgbClr val="1B1B1B"/>
              </a:solidFill>
              <a:highlight>
                <a:srgbClr val="FFFF00"/>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FF"/>
                </a:highlight>
                <a:latin typeface="Roboto"/>
                <a:ea typeface="Roboto"/>
                <a:cs typeface="Roboto"/>
                <a:sym typeface="Roboto"/>
              </a:rPr>
              <a:t>User preferences, themes, and other settings</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00"/>
                </a:highlight>
                <a:latin typeface="Roboto"/>
                <a:ea typeface="Roboto"/>
                <a:cs typeface="Roboto"/>
                <a:sym typeface="Roboto"/>
              </a:rPr>
              <a:t>Tracking</a:t>
            </a:r>
            <a:endParaRPr sz="1200">
              <a:solidFill>
                <a:srgbClr val="1B1B1B"/>
              </a:solidFill>
              <a:highlight>
                <a:srgbClr val="FFFF00"/>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FF"/>
                </a:highlight>
                <a:latin typeface="Roboto"/>
                <a:ea typeface="Roboto"/>
                <a:cs typeface="Roboto"/>
                <a:sym typeface="Roboto"/>
              </a:rPr>
              <a:t>Recording and analyzing user behavior</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1B1B1B"/>
              </a:solidFill>
              <a:highlight>
                <a:srgbClr val="FFFFFF"/>
              </a:highlight>
              <a:latin typeface="Roboto"/>
              <a:ea typeface="Roboto"/>
              <a:cs typeface="Roboto"/>
              <a:sym typeface="Roboto"/>
            </a:endParaRPr>
          </a:p>
        </p:txBody>
      </p:sp>
      <p:pic>
        <p:nvPicPr>
          <p:cNvPr id="1883" name="Google Shape;1883;p278"/>
          <p:cNvPicPr preferRelativeResize="0"/>
          <p:nvPr/>
        </p:nvPicPr>
        <p:blipFill>
          <a:blip r:embed="rId4">
            <a:alphaModFix/>
          </a:blip>
          <a:stretch>
            <a:fillRect/>
          </a:stretch>
        </p:blipFill>
        <p:spPr>
          <a:xfrm>
            <a:off x="5555500" y="3271722"/>
            <a:ext cx="2680750" cy="13908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279"/>
          <p:cNvSpPr txBox="1"/>
          <p:nvPr>
            <p:ph type="title"/>
          </p:nvPr>
        </p:nvSpPr>
        <p:spPr>
          <a:xfrm>
            <a:off x="311700" y="101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Cookies</a:t>
            </a:r>
            <a:endParaRPr b="1" sz="4300">
              <a:solidFill>
                <a:srgbClr val="FF0000"/>
              </a:solidFill>
              <a:highlight>
                <a:srgbClr val="FFE599"/>
              </a:highlight>
              <a:latin typeface="Lato"/>
              <a:ea typeface="Lato"/>
              <a:cs typeface="Lato"/>
              <a:sym typeface="Lato"/>
            </a:endParaRPr>
          </a:p>
        </p:txBody>
      </p:sp>
      <p:pic>
        <p:nvPicPr>
          <p:cNvPr id="1889" name="Google Shape;1889;p27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890" name="Google Shape;1890;p279"/>
          <p:cNvPicPr preferRelativeResize="0"/>
          <p:nvPr/>
        </p:nvPicPr>
        <p:blipFill>
          <a:blip r:embed="rId4">
            <a:alphaModFix/>
          </a:blip>
          <a:stretch>
            <a:fillRect/>
          </a:stretch>
        </p:blipFill>
        <p:spPr>
          <a:xfrm>
            <a:off x="1053625" y="982175"/>
            <a:ext cx="6928776" cy="3679901"/>
          </a:xfrm>
          <a:prstGeom prst="rect">
            <a:avLst/>
          </a:prstGeom>
          <a:noFill/>
          <a:ln>
            <a:noFill/>
          </a:ln>
        </p:spPr>
      </p:pic>
      <p:sp>
        <p:nvSpPr>
          <p:cNvPr id="1891" name="Google Shape;1891;p279"/>
          <p:cNvSpPr txBox="1"/>
          <p:nvPr/>
        </p:nvSpPr>
        <p:spPr>
          <a:xfrm>
            <a:off x="5111325" y="20149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https://app.vwo.com/#/dashboard</a:t>
            </a:r>
            <a:endParaRPr/>
          </a:p>
          <a:p>
            <a:pPr indent="0" lvl="0" marL="0" rtl="0" algn="l">
              <a:spcBef>
                <a:spcPts val="0"/>
              </a:spcBef>
              <a:spcAft>
                <a:spcPts val="0"/>
              </a:spcAft>
              <a:buNone/>
            </a:pPr>
            <a:r>
              <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280"/>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Headers</a:t>
            </a:r>
            <a:endParaRPr b="1" sz="3800">
              <a:solidFill>
                <a:srgbClr val="FF0000"/>
              </a:solidFill>
              <a:highlight>
                <a:srgbClr val="FFF2CC"/>
              </a:highlight>
              <a:latin typeface="Nunito"/>
              <a:ea typeface="Nunito"/>
              <a:cs typeface="Nunito"/>
              <a:sym typeface="Nunito"/>
            </a:endParaRPr>
          </a:p>
        </p:txBody>
      </p:sp>
      <p:sp>
        <p:nvSpPr>
          <p:cNvPr id="1897" name="Google Shape;1897;p280"/>
          <p:cNvSpPr txBox="1"/>
          <p:nvPr/>
        </p:nvSpPr>
        <p:spPr>
          <a:xfrm>
            <a:off x="5928850" y="29905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The Accept request HTTP header indicates which content types, expressed as </a:t>
            </a:r>
            <a:r>
              <a:rPr lang="en" sz="1200" u="sng">
                <a:solidFill>
                  <a:schemeClr val="hlink"/>
                </a:solidFill>
                <a:highlight>
                  <a:srgbClr val="FFFFFF"/>
                </a:highlight>
                <a:latin typeface="Roboto"/>
                <a:ea typeface="Roboto"/>
                <a:cs typeface="Roboto"/>
                <a:sym typeface="Roboto"/>
                <a:hlinkClick r:id="rId3"/>
              </a:rPr>
              <a:t>MIME types</a:t>
            </a:r>
            <a:r>
              <a:rPr lang="en" sz="1200">
                <a:solidFill>
                  <a:srgbClr val="1B1B1B"/>
                </a:solidFill>
                <a:highlight>
                  <a:srgbClr val="FFFFFF"/>
                </a:highlight>
                <a:latin typeface="Roboto"/>
                <a:ea typeface="Roboto"/>
                <a:cs typeface="Roboto"/>
                <a:sym typeface="Roboto"/>
              </a:rPr>
              <a:t>, the client is able to understand.</a:t>
            </a:r>
            <a:endParaRPr/>
          </a:p>
        </p:txBody>
      </p:sp>
      <p:sp>
        <p:nvSpPr>
          <p:cNvPr id="1898" name="Google Shape;1898;p280"/>
          <p:cNvSpPr txBox="1"/>
          <p:nvPr/>
        </p:nvSpPr>
        <p:spPr>
          <a:xfrm>
            <a:off x="978475" y="1029975"/>
            <a:ext cx="801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HTTP headers let the client and the server pass </a:t>
            </a:r>
            <a:r>
              <a:rPr b="1" lang="en" sz="1200">
                <a:solidFill>
                  <a:srgbClr val="1B1B1B"/>
                </a:solidFill>
                <a:highlight>
                  <a:srgbClr val="FFFFFF"/>
                </a:highlight>
                <a:latin typeface="Roboto"/>
                <a:ea typeface="Roboto"/>
                <a:cs typeface="Roboto"/>
                <a:sym typeface="Roboto"/>
              </a:rPr>
              <a:t>additional information</a:t>
            </a:r>
            <a:r>
              <a:rPr lang="en" sz="1200">
                <a:solidFill>
                  <a:srgbClr val="1B1B1B"/>
                </a:solidFill>
                <a:highlight>
                  <a:srgbClr val="FFFFFF"/>
                </a:highlight>
                <a:latin typeface="Roboto"/>
                <a:ea typeface="Roboto"/>
                <a:cs typeface="Roboto"/>
                <a:sym typeface="Roboto"/>
              </a:rPr>
              <a:t> with an HTTP request or response.</a:t>
            </a:r>
            <a:endParaRPr/>
          </a:p>
        </p:txBody>
      </p:sp>
      <p:sp>
        <p:nvSpPr>
          <p:cNvPr id="1899" name="Google Shape;1899;p280"/>
          <p:cNvSpPr txBox="1"/>
          <p:nvPr/>
        </p:nvSpPr>
        <p:spPr>
          <a:xfrm>
            <a:off x="6144000" y="39139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https://developer.mozilla.org/en-US/docs/Web/HTTP/Headers</a:t>
            </a:r>
            <a:endParaRPr/>
          </a:p>
          <a:p>
            <a:pPr indent="0" lvl="0" marL="0" rtl="0" algn="l">
              <a:spcBef>
                <a:spcPts val="0"/>
              </a:spcBef>
              <a:spcAft>
                <a:spcPts val="0"/>
              </a:spcAft>
              <a:buNone/>
            </a:pPr>
            <a:r>
              <a:t/>
            </a:r>
            <a:endParaRPr/>
          </a:p>
        </p:txBody>
      </p:sp>
      <p:pic>
        <p:nvPicPr>
          <p:cNvPr id="1900" name="Google Shape;1900;p280"/>
          <p:cNvPicPr preferRelativeResize="0"/>
          <p:nvPr/>
        </p:nvPicPr>
        <p:blipFill>
          <a:blip r:embed="rId5">
            <a:alphaModFix/>
          </a:blip>
          <a:stretch>
            <a:fillRect/>
          </a:stretch>
        </p:blipFill>
        <p:spPr>
          <a:xfrm>
            <a:off x="2367025" y="1442225"/>
            <a:ext cx="5034526" cy="1806648"/>
          </a:xfrm>
          <a:prstGeom prst="rect">
            <a:avLst/>
          </a:prstGeom>
          <a:noFill/>
          <a:ln>
            <a:noFill/>
          </a:ln>
        </p:spPr>
      </p:pic>
      <p:sp>
        <p:nvSpPr>
          <p:cNvPr id="1901" name="Google Shape;1901;p280"/>
          <p:cNvSpPr txBox="1"/>
          <p:nvPr/>
        </p:nvSpPr>
        <p:spPr>
          <a:xfrm>
            <a:off x="637300" y="34118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700" u="sng">
                <a:solidFill>
                  <a:schemeClr val="hlink"/>
                </a:solidFill>
                <a:highlight>
                  <a:srgbClr val="FFFFFF"/>
                </a:highlight>
                <a:latin typeface="Roboto"/>
                <a:ea typeface="Roboto"/>
                <a:cs typeface="Roboto"/>
                <a:sym typeface="Roboto"/>
                <a:hlinkClick r:id="rId6"/>
              </a:rPr>
              <a:t>Authentication</a:t>
            </a:r>
            <a:endParaRPr b="1" sz="1700" u="sng">
              <a:solidFill>
                <a:schemeClr val="hlink"/>
              </a:solidFill>
              <a:highlight>
                <a:srgbClr val="FFFFFF"/>
              </a:highlight>
              <a:latin typeface="Roboto"/>
              <a:ea typeface="Roboto"/>
              <a:cs typeface="Roboto"/>
              <a:sym typeface="Roboto"/>
            </a:endParaRPr>
          </a:p>
        </p:txBody>
      </p:sp>
      <p:sp>
        <p:nvSpPr>
          <p:cNvPr id="1902" name="Google Shape;1902;p280"/>
          <p:cNvSpPr txBox="1"/>
          <p:nvPr/>
        </p:nvSpPr>
        <p:spPr>
          <a:xfrm>
            <a:off x="637300" y="38582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700" u="sng">
                <a:solidFill>
                  <a:schemeClr val="hlink"/>
                </a:solidFill>
                <a:highlight>
                  <a:srgbClr val="FFFFFF"/>
                </a:highlight>
                <a:latin typeface="Roboto"/>
                <a:ea typeface="Roboto"/>
                <a:cs typeface="Roboto"/>
                <a:sym typeface="Roboto"/>
                <a:hlinkClick r:id="rId7"/>
              </a:rPr>
              <a:t>Caching</a:t>
            </a:r>
            <a:endParaRPr b="1" sz="1700" u="sng">
              <a:solidFill>
                <a:schemeClr val="hlink"/>
              </a:solidFill>
              <a:highlight>
                <a:srgbClr val="FFFFFF"/>
              </a:highlight>
              <a:latin typeface="Roboto"/>
              <a:ea typeface="Roboto"/>
              <a:cs typeface="Roboto"/>
              <a:sym typeface="Roboto"/>
            </a:endParaRPr>
          </a:p>
        </p:txBody>
      </p:sp>
      <p:sp>
        <p:nvSpPr>
          <p:cNvPr id="1903" name="Google Shape;1903;p280"/>
          <p:cNvSpPr txBox="1"/>
          <p:nvPr/>
        </p:nvSpPr>
        <p:spPr>
          <a:xfrm>
            <a:off x="714550" y="43046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u="sng">
                <a:solidFill>
                  <a:schemeClr val="hlink"/>
                </a:solidFill>
                <a:highlight>
                  <a:srgbClr val="FFFFFF"/>
                </a:highlight>
                <a:latin typeface="Roboto"/>
                <a:ea typeface="Roboto"/>
                <a:cs typeface="Roboto"/>
                <a:sym typeface="Roboto"/>
                <a:hlinkClick r:id="rId8"/>
              </a:rPr>
              <a:t>User agent client hints</a:t>
            </a:r>
            <a:endParaRPr b="1" sz="1300" u="sng">
              <a:solidFill>
                <a:schemeClr val="hlink"/>
              </a:solidFill>
              <a:highlight>
                <a:srgbClr val="FFFFFF"/>
              </a:highlight>
              <a:latin typeface="Roboto"/>
              <a:ea typeface="Roboto"/>
              <a:cs typeface="Roboto"/>
              <a:sym typeface="Roboto"/>
            </a:endParaRPr>
          </a:p>
        </p:txBody>
      </p:sp>
      <p:sp>
        <p:nvSpPr>
          <p:cNvPr id="1904" name="Google Shape;1904;p280"/>
          <p:cNvSpPr txBox="1"/>
          <p:nvPr/>
        </p:nvSpPr>
        <p:spPr>
          <a:xfrm>
            <a:off x="2858225" y="419075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700" u="sng">
                <a:solidFill>
                  <a:schemeClr val="hlink"/>
                </a:solidFill>
                <a:highlight>
                  <a:srgbClr val="FFFFFF"/>
                </a:highlight>
                <a:latin typeface="Roboto"/>
                <a:ea typeface="Roboto"/>
                <a:cs typeface="Roboto"/>
                <a:sym typeface="Roboto"/>
                <a:hlinkClick r:id="rId9"/>
              </a:rPr>
              <a:t>Conditionals</a:t>
            </a:r>
            <a:endParaRPr b="1" sz="1700" u="sng">
              <a:solidFill>
                <a:schemeClr val="hlink"/>
              </a:solidFill>
              <a:highlight>
                <a:srgbClr val="FFFFFF"/>
              </a:highlight>
              <a:latin typeface="Roboto"/>
              <a:ea typeface="Roboto"/>
              <a:cs typeface="Roboto"/>
              <a:sym typeface="Roboto"/>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281"/>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Headers</a:t>
            </a:r>
            <a:endParaRPr b="1" sz="3800">
              <a:solidFill>
                <a:srgbClr val="FF0000"/>
              </a:solidFill>
              <a:highlight>
                <a:srgbClr val="FFF2CC"/>
              </a:highlight>
              <a:latin typeface="Nunito"/>
              <a:ea typeface="Nunito"/>
              <a:cs typeface="Nunito"/>
              <a:sym typeface="Nunito"/>
            </a:endParaRPr>
          </a:p>
        </p:txBody>
      </p:sp>
      <p:pic>
        <p:nvPicPr>
          <p:cNvPr id="1910" name="Google Shape;1910;p281"/>
          <p:cNvPicPr preferRelativeResize="0"/>
          <p:nvPr/>
        </p:nvPicPr>
        <p:blipFill>
          <a:blip r:embed="rId3">
            <a:alphaModFix/>
          </a:blip>
          <a:stretch>
            <a:fillRect/>
          </a:stretch>
        </p:blipFill>
        <p:spPr>
          <a:xfrm>
            <a:off x="304800" y="1046525"/>
            <a:ext cx="8839201" cy="36612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Why Software Testing is Important?</a:t>
            </a:r>
            <a:endParaRPr b="1" sz="4000">
              <a:solidFill>
                <a:srgbClr val="9900FF"/>
              </a:solidFill>
              <a:latin typeface="Lato"/>
              <a:ea typeface="Lato"/>
              <a:cs typeface="Lato"/>
              <a:sym typeface="Lato"/>
            </a:endParaRPr>
          </a:p>
        </p:txBody>
      </p:sp>
      <p:sp>
        <p:nvSpPr>
          <p:cNvPr id="225" name="Google Shape;225;p39"/>
          <p:cNvSpPr txBox="1"/>
          <p:nvPr/>
        </p:nvSpPr>
        <p:spPr>
          <a:xfrm>
            <a:off x="834425" y="3703300"/>
            <a:ext cx="618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https://raygun.com/blog/costly-software-errors-history/</a:t>
            </a:r>
            <a:endParaRPr/>
          </a:p>
          <a:p>
            <a:pPr indent="0" lvl="0" marL="0" rtl="0" algn="l">
              <a:spcBef>
                <a:spcPts val="0"/>
              </a:spcBef>
              <a:spcAft>
                <a:spcPts val="0"/>
              </a:spcAft>
              <a:buNone/>
            </a:pPr>
            <a:r>
              <a:t/>
            </a:r>
            <a:endParaRPr/>
          </a:p>
        </p:txBody>
      </p:sp>
      <p:pic>
        <p:nvPicPr>
          <p:cNvPr id="226" name="Google Shape;226;p39"/>
          <p:cNvPicPr preferRelativeResize="0"/>
          <p:nvPr/>
        </p:nvPicPr>
        <p:blipFill rotWithShape="1">
          <a:blip r:embed="rId4">
            <a:alphaModFix/>
          </a:blip>
          <a:srcRect b="0" l="606" r="0" t="2028"/>
          <a:stretch/>
        </p:blipFill>
        <p:spPr>
          <a:xfrm>
            <a:off x="1388750" y="1251575"/>
            <a:ext cx="5634974" cy="2181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282"/>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Headers</a:t>
            </a:r>
            <a:endParaRPr b="1" sz="3800">
              <a:solidFill>
                <a:srgbClr val="FF0000"/>
              </a:solidFill>
              <a:highlight>
                <a:srgbClr val="FFF2CC"/>
              </a:highlight>
              <a:latin typeface="Nunito"/>
              <a:ea typeface="Nunito"/>
              <a:cs typeface="Nunito"/>
              <a:sym typeface="Nunito"/>
            </a:endParaRPr>
          </a:p>
        </p:txBody>
      </p:sp>
      <p:sp>
        <p:nvSpPr>
          <p:cNvPr id="1916" name="Google Shape;1916;p282"/>
          <p:cNvSpPr txBox="1"/>
          <p:nvPr/>
        </p:nvSpPr>
        <p:spPr>
          <a:xfrm>
            <a:off x="984950" y="3360325"/>
            <a:ext cx="705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https://developer.mozilla.org/en-US/docs/Web/HTTP/Headers/Content-Type</a:t>
            </a:r>
            <a:endParaRPr/>
          </a:p>
          <a:p>
            <a:pPr indent="0" lvl="0" marL="0" rtl="0" algn="l">
              <a:spcBef>
                <a:spcPts val="0"/>
              </a:spcBef>
              <a:spcAft>
                <a:spcPts val="0"/>
              </a:spcAft>
              <a:buNone/>
            </a:pPr>
            <a:r>
              <a:t/>
            </a:r>
            <a:endParaRPr/>
          </a:p>
        </p:txBody>
      </p:sp>
      <p:sp>
        <p:nvSpPr>
          <p:cNvPr id="1917" name="Google Shape;1917;p282"/>
          <p:cNvSpPr txBox="1"/>
          <p:nvPr/>
        </p:nvSpPr>
        <p:spPr>
          <a:xfrm>
            <a:off x="888375" y="2388300"/>
            <a:ext cx="700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The Content-Type representation header is used to indicate the original </a:t>
            </a:r>
            <a:r>
              <a:rPr lang="en" sz="1200" u="sng">
                <a:solidFill>
                  <a:schemeClr val="hlink"/>
                </a:solidFill>
                <a:highlight>
                  <a:srgbClr val="FFFFFF"/>
                </a:highlight>
                <a:latin typeface="Roboto"/>
                <a:ea typeface="Roboto"/>
                <a:cs typeface="Roboto"/>
                <a:sym typeface="Roboto"/>
                <a:hlinkClick r:id="rId4"/>
              </a:rPr>
              <a:t>media type</a:t>
            </a:r>
            <a:r>
              <a:rPr lang="en" sz="1200">
                <a:solidFill>
                  <a:srgbClr val="1B1B1B"/>
                </a:solidFill>
                <a:highlight>
                  <a:srgbClr val="FFFFFF"/>
                </a:highlight>
                <a:latin typeface="Roboto"/>
                <a:ea typeface="Roboto"/>
                <a:cs typeface="Roboto"/>
                <a:sym typeface="Roboto"/>
              </a:rPr>
              <a:t> of the resource (prior to any content encoding applied for sending).</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83"/>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Tools for Cookie, Headers View</a:t>
            </a:r>
            <a:endParaRPr b="1" sz="3800">
              <a:solidFill>
                <a:srgbClr val="FF0000"/>
              </a:solidFill>
              <a:highlight>
                <a:srgbClr val="FFF2CC"/>
              </a:highlight>
              <a:latin typeface="Nunito"/>
              <a:ea typeface="Nunito"/>
              <a:cs typeface="Nunito"/>
              <a:sym typeface="Nunito"/>
            </a:endParaRPr>
          </a:p>
        </p:txBody>
      </p:sp>
      <p:sp>
        <p:nvSpPr>
          <p:cNvPr id="1923" name="Google Shape;1923;p283"/>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2300">
              <a:solidFill>
                <a:srgbClr val="434343"/>
              </a:solidFill>
              <a:latin typeface="Nunito"/>
              <a:ea typeface="Nunito"/>
              <a:cs typeface="Nunito"/>
              <a:sym typeface="Nunito"/>
            </a:endParaRPr>
          </a:p>
        </p:txBody>
      </p:sp>
      <p:sp>
        <p:nvSpPr>
          <p:cNvPr id="1924" name="Google Shape;1924;p283"/>
          <p:cNvSpPr txBox="1"/>
          <p:nvPr/>
        </p:nvSpPr>
        <p:spPr>
          <a:xfrm>
            <a:off x="1081500" y="2388300"/>
            <a:ext cx="636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https://chrome.google.com/webstore/detail/editthiscookie/fngmhnnpilhplaeedifhccceomclgfbg?hl=en</a:t>
            </a:r>
            <a:endParaRPr/>
          </a:p>
          <a:p>
            <a:pPr indent="0" lvl="0" marL="0" rtl="0" algn="l">
              <a:spcBef>
                <a:spcPts val="0"/>
              </a:spcBef>
              <a:spcAft>
                <a:spcPts val="0"/>
              </a:spcAft>
              <a:buNone/>
            </a:pPr>
            <a:r>
              <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284"/>
          <p:cNvSpPr txBox="1"/>
          <p:nvPr>
            <p:ph type="title"/>
          </p:nvPr>
        </p:nvSpPr>
        <p:spPr>
          <a:xfrm>
            <a:off x="444250" y="17654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URL Basics</a:t>
            </a:r>
            <a:endParaRPr b="1" sz="5000">
              <a:solidFill>
                <a:srgbClr val="FF0000"/>
              </a:solidFill>
              <a:latin typeface="Lato"/>
              <a:ea typeface="Lato"/>
              <a:cs typeface="Lato"/>
              <a:sym typeface="Lato"/>
            </a:endParaRPr>
          </a:p>
        </p:txBody>
      </p:sp>
      <p:pic>
        <p:nvPicPr>
          <p:cNvPr id="1930" name="Google Shape;1930;p28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85"/>
          <p:cNvSpPr txBox="1"/>
          <p:nvPr>
            <p:ph type="title"/>
          </p:nvPr>
        </p:nvSpPr>
        <p:spPr>
          <a:xfrm>
            <a:off x="311700" y="56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URL BASICS</a:t>
            </a:r>
            <a:endParaRPr b="1" sz="4300">
              <a:solidFill>
                <a:srgbClr val="FF0000"/>
              </a:solidFill>
              <a:highlight>
                <a:srgbClr val="FFE599"/>
              </a:highlight>
              <a:latin typeface="Lato"/>
              <a:ea typeface="Lato"/>
              <a:cs typeface="Lato"/>
              <a:sym typeface="Lato"/>
            </a:endParaRPr>
          </a:p>
        </p:txBody>
      </p:sp>
      <p:pic>
        <p:nvPicPr>
          <p:cNvPr id="1936" name="Google Shape;1936;p28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37" name="Google Shape;1937;p285"/>
          <p:cNvSpPr txBox="1"/>
          <p:nvPr/>
        </p:nvSpPr>
        <p:spPr>
          <a:xfrm>
            <a:off x="1042850" y="1557850"/>
            <a:ext cx="731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 Uniform Resource Locators = </a:t>
            </a:r>
            <a:r>
              <a:rPr b="1" lang="en" sz="1200">
                <a:solidFill>
                  <a:srgbClr val="1B1B1B"/>
                </a:solidFill>
                <a:highlight>
                  <a:srgbClr val="FFFFFF"/>
                </a:highlight>
                <a:latin typeface="Roboto"/>
                <a:ea typeface="Roboto"/>
                <a:cs typeface="Roboto"/>
                <a:sym typeface="Roboto"/>
              </a:rPr>
              <a:t>Address</a:t>
            </a:r>
            <a:endParaRPr b="1" sz="1200">
              <a:solidFill>
                <a:srgbClr val="1B1B1B"/>
              </a:solidFill>
              <a:highlight>
                <a:srgbClr val="FFFFFF"/>
              </a:highlight>
              <a:latin typeface="Roboto"/>
              <a:ea typeface="Roboto"/>
              <a:cs typeface="Roboto"/>
              <a:sym typeface="Roboto"/>
            </a:endParaRPr>
          </a:p>
        </p:txBody>
      </p:sp>
      <p:sp>
        <p:nvSpPr>
          <p:cNvPr id="1938" name="Google Shape;1938;p285"/>
          <p:cNvSpPr txBox="1"/>
          <p:nvPr/>
        </p:nvSpPr>
        <p:spPr>
          <a:xfrm>
            <a:off x="1113675" y="20779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accent6"/>
                </a:highlight>
              </a:rPr>
              <a:t>It is the mechanism used by browsers to retrieve any published resource on the web.</a:t>
            </a:r>
            <a:endParaRPr b="1">
              <a:highlight>
                <a:schemeClr val="accent6"/>
              </a:highlight>
            </a:endParaRPr>
          </a:p>
        </p:txBody>
      </p:sp>
      <p:sp>
        <p:nvSpPr>
          <p:cNvPr id="1939" name="Google Shape;1939;p285"/>
          <p:cNvSpPr txBox="1"/>
          <p:nvPr/>
        </p:nvSpPr>
        <p:spPr>
          <a:xfrm>
            <a:off x="1145850" y="30320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 URL is nothing more than the address of a given unique resource on the Web</a:t>
            </a:r>
            <a:endParaRPr b="1"/>
          </a:p>
        </p:txBody>
      </p:sp>
      <p:sp>
        <p:nvSpPr>
          <p:cNvPr id="1940" name="Google Shape;1940;p285"/>
          <p:cNvSpPr txBox="1"/>
          <p:nvPr/>
        </p:nvSpPr>
        <p:spPr>
          <a:xfrm>
            <a:off x="1145850" y="39268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Such resources can be an HTML page, a CSS document, an image, etc</a:t>
            </a:r>
            <a:endParaRPr/>
          </a:p>
        </p:txBody>
      </p:sp>
      <p:pic>
        <p:nvPicPr>
          <p:cNvPr id="1941" name="Google Shape;1941;p285"/>
          <p:cNvPicPr preferRelativeResize="0"/>
          <p:nvPr/>
        </p:nvPicPr>
        <p:blipFill>
          <a:blip r:embed="rId4">
            <a:alphaModFix/>
          </a:blip>
          <a:stretch>
            <a:fillRect/>
          </a:stretch>
        </p:blipFill>
        <p:spPr>
          <a:xfrm>
            <a:off x="4541398" y="1927910"/>
            <a:ext cx="4120903" cy="113137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286"/>
          <p:cNvSpPr txBox="1"/>
          <p:nvPr>
            <p:ph type="title"/>
          </p:nvPr>
        </p:nvSpPr>
        <p:spPr>
          <a:xfrm>
            <a:off x="311700" y="1064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URL BASICS</a:t>
            </a:r>
            <a:endParaRPr b="1" sz="4300">
              <a:solidFill>
                <a:srgbClr val="FF0000"/>
              </a:solidFill>
              <a:highlight>
                <a:srgbClr val="FFE599"/>
              </a:highlight>
              <a:latin typeface="Lato"/>
              <a:ea typeface="Lato"/>
              <a:cs typeface="Lato"/>
              <a:sym typeface="Lato"/>
            </a:endParaRPr>
          </a:p>
        </p:txBody>
      </p:sp>
      <p:pic>
        <p:nvPicPr>
          <p:cNvPr id="1947" name="Google Shape;1947;p28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48" name="Google Shape;1948;p286"/>
          <p:cNvPicPr preferRelativeResize="0"/>
          <p:nvPr/>
        </p:nvPicPr>
        <p:blipFill>
          <a:blip r:embed="rId4">
            <a:alphaModFix/>
          </a:blip>
          <a:stretch>
            <a:fillRect/>
          </a:stretch>
        </p:blipFill>
        <p:spPr>
          <a:xfrm>
            <a:off x="311700" y="1717175"/>
            <a:ext cx="8839204" cy="854571"/>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287"/>
          <p:cNvSpPr txBox="1"/>
          <p:nvPr>
            <p:ph type="title"/>
          </p:nvPr>
        </p:nvSpPr>
        <p:spPr>
          <a:xfrm>
            <a:off x="311700" y="5588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URL BASICS</a:t>
            </a:r>
            <a:endParaRPr b="1" sz="4300">
              <a:solidFill>
                <a:srgbClr val="FF0000"/>
              </a:solidFill>
              <a:highlight>
                <a:srgbClr val="FFE599"/>
              </a:highlight>
              <a:latin typeface="Lato"/>
              <a:ea typeface="Lato"/>
              <a:cs typeface="Lato"/>
              <a:sym typeface="Lato"/>
            </a:endParaRPr>
          </a:p>
        </p:txBody>
      </p:sp>
      <p:pic>
        <p:nvPicPr>
          <p:cNvPr id="1954" name="Google Shape;1954;p28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55" name="Google Shape;1955;p287"/>
          <p:cNvPicPr preferRelativeResize="0"/>
          <p:nvPr/>
        </p:nvPicPr>
        <p:blipFill>
          <a:blip r:embed="rId4">
            <a:alphaModFix/>
          </a:blip>
          <a:stretch>
            <a:fillRect/>
          </a:stretch>
        </p:blipFill>
        <p:spPr>
          <a:xfrm>
            <a:off x="1986225" y="1400600"/>
            <a:ext cx="4946850" cy="3275851"/>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288"/>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Quiz</a:t>
            </a:r>
            <a:endParaRPr b="1" sz="5000">
              <a:solidFill>
                <a:srgbClr val="FF0000"/>
              </a:solidFill>
              <a:latin typeface="Lato"/>
              <a:ea typeface="Lato"/>
              <a:cs typeface="Lato"/>
              <a:sym typeface="Lato"/>
            </a:endParaRPr>
          </a:p>
        </p:txBody>
      </p:sp>
      <p:pic>
        <p:nvPicPr>
          <p:cNvPr id="1961" name="Google Shape;1961;p28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62" name="Google Shape;1962;p288"/>
          <p:cNvSpPr txBox="1"/>
          <p:nvPr/>
        </p:nvSpPr>
        <p:spPr>
          <a:xfrm>
            <a:off x="1152300" y="1615800"/>
            <a:ext cx="72936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2D3748"/>
                </a:solidFill>
                <a:highlight>
                  <a:srgbClr val="FFFF00"/>
                </a:highlight>
                <a:latin typeface="Roboto"/>
                <a:ea typeface="Roboto"/>
                <a:cs typeface="Roboto"/>
                <a:sym typeface="Roboto"/>
              </a:rPr>
              <a:t>https://abc.com/xyz/?q=1</a:t>
            </a:r>
            <a:endParaRPr b="1" sz="2900">
              <a:solidFill>
                <a:srgbClr val="2D3748"/>
              </a:solidFill>
              <a:highlight>
                <a:srgbClr val="FFFF00"/>
              </a:highlight>
              <a:latin typeface="Roboto"/>
              <a:ea typeface="Roboto"/>
              <a:cs typeface="Roboto"/>
              <a:sym typeface="Roboto"/>
            </a:endParaRPr>
          </a:p>
          <a:p>
            <a:pPr indent="0" lvl="0" marL="0" rtl="0" algn="l">
              <a:spcBef>
                <a:spcPts val="0"/>
              </a:spcBef>
              <a:spcAft>
                <a:spcPts val="0"/>
              </a:spcAft>
              <a:buNone/>
            </a:pPr>
            <a:r>
              <a:t/>
            </a:r>
            <a:endParaRPr b="1" sz="2900">
              <a:solidFill>
                <a:srgbClr val="2D3748"/>
              </a:solidFill>
              <a:highlight>
                <a:srgbClr val="FFFFFF"/>
              </a:highlight>
              <a:latin typeface="Roboto"/>
              <a:ea typeface="Roboto"/>
              <a:cs typeface="Roboto"/>
              <a:sym typeface="Roboto"/>
            </a:endParaRPr>
          </a:p>
          <a:p>
            <a:pPr indent="0" lvl="0" marL="0" rtl="0" algn="l">
              <a:spcBef>
                <a:spcPts val="0"/>
              </a:spcBef>
              <a:spcAft>
                <a:spcPts val="0"/>
              </a:spcAft>
              <a:buNone/>
            </a:pPr>
            <a:r>
              <a:rPr b="1" lang="en" sz="2900">
                <a:solidFill>
                  <a:srgbClr val="2D3748"/>
                </a:solidFill>
                <a:highlight>
                  <a:srgbClr val="FFFFFF"/>
                </a:highlight>
                <a:latin typeface="Roboto"/>
                <a:ea typeface="Roboto"/>
                <a:cs typeface="Roboto"/>
                <a:sym typeface="Roboto"/>
              </a:rPr>
              <a:t>Which one is path param</a:t>
            </a:r>
            <a:endParaRPr b="1" sz="2900">
              <a:solidFill>
                <a:srgbClr val="2D3748"/>
              </a:solidFill>
              <a:highlight>
                <a:srgbClr val="FFFFFF"/>
              </a:highlight>
              <a:latin typeface="Roboto"/>
              <a:ea typeface="Roboto"/>
              <a:cs typeface="Roboto"/>
              <a:sym typeface="Roboto"/>
            </a:endParaRPr>
          </a:p>
          <a:p>
            <a:pPr indent="0" lvl="0" marL="0" rtl="0" algn="l">
              <a:spcBef>
                <a:spcPts val="0"/>
              </a:spcBef>
              <a:spcAft>
                <a:spcPts val="0"/>
              </a:spcAft>
              <a:buNone/>
            </a:pPr>
            <a:r>
              <a:rPr b="1" lang="en" sz="2900">
                <a:solidFill>
                  <a:srgbClr val="2D3748"/>
                </a:solidFill>
                <a:highlight>
                  <a:srgbClr val="FFFFFF"/>
                </a:highlight>
                <a:latin typeface="Roboto"/>
                <a:ea typeface="Roboto"/>
                <a:cs typeface="Roboto"/>
                <a:sym typeface="Roboto"/>
              </a:rPr>
              <a:t>Which one is query param</a:t>
            </a:r>
            <a:endParaRPr b="1" sz="2900">
              <a:solidFill>
                <a:srgbClr val="2D3748"/>
              </a:solidFill>
              <a:highlight>
                <a:srgbClr val="FFFFFF"/>
              </a:highlight>
              <a:latin typeface="Roboto"/>
              <a:ea typeface="Roboto"/>
              <a:cs typeface="Roboto"/>
              <a:sym typeface="Roboto"/>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289"/>
          <p:cNvSpPr txBox="1"/>
          <p:nvPr>
            <p:ph type="title"/>
          </p:nvPr>
        </p:nvSpPr>
        <p:spPr>
          <a:xfrm>
            <a:off x="277400" y="258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URI VS URL VS URN</a:t>
            </a:r>
            <a:endParaRPr b="1" sz="4300">
              <a:solidFill>
                <a:srgbClr val="FF0000"/>
              </a:solidFill>
              <a:highlight>
                <a:srgbClr val="FFE599"/>
              </a:highlight>
              <a:latin typeface="Lato"/>
              <a:ea typeface="Lato"/>
              <a:cs typeface="Lato"/>
              <a:sym typeface="Lato"/>
            </a:endParaRPr>
          </a:p>
        </p:txBody>
      </p:sp>
      <p:pic>
        <p:nvPicPr>
          <p:cNvPr id="1968" name="Google Shape;1968;p28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69" name="Google Shape;1969;p289"/>
          <p:cNvPicPr preferRelativeResize="0"/>
          <p:nvPr/>
        </p:nvPicPr>
        <p:blipFill>
          <a:blip r:embed="rId4">
            <a:alphaModFix/>
          </a:blip>
          <a:stretch>
            <a:fillRect/>
          </a:stretch>
        </p:blipFill>
        <p:spPr>
          <a:xfrm>
            <a:off x="6444625" y="1245800"/>
            <a:ext cx="1905000" cy="1162050"/>
          </a:xfrm>
          <a:prstGeom prst="rect">
            <a:avLst/>
          </a:prstGeom>
          <a:noFill/>
          <a:ln>
            <a:noFill/>
          </a:ln>
        </p:spPr>
      </p:pic>
      <p:sp>
        <p:nvSpPr>
          <p:cNvPr id="1970" name="Google Shape;1970;p289"/>
          <p:cNvSpPr txBox="1"/>
          <p:nvPr/>
        </p:nvSpPr>
        <p:spPr>
          <a:xfrm>
            <a:off x="351450" y="1157300"/>
            <a:ext cx="55035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232629"/>
                </a:solidFill>
                <a:highlight>
                  <a:srgbClr val="FFFFFF"/>
                </a:highlight>
              </a:rPr>
              <a:t>A URI has two specializations known as URL and URN.</a:t>
            </a:r>
            <a:endParaRPr/>
          </a:p>
        </p:txBody>
      </p:sp>
      <p:sp>
        <p:nvSpPr>
          <p:cNvPr id="1971" name="Google Shape;1971;p289"/>
          <p:cNvSpPr txBox="1"/>
          <p:nvPr/>
        </p:nvSpPr>
        <p:spPr>
          <a:xfrm>
            <a:off x="277400" y="1609563"/>
            <a:ext cx="6360900" cy="1379400"/>
          </a:xfrm>
          <a:prstGeom prst="rect">
            <a:avLst/>
          </a:prstGeom>
          <a:noFill/>
          <a:ln>
            <a:noFill/>
          </a:ln>
        </p:spPr>
        <p:txBody>
          <a:bodyPr anchorCtr="0" anchor="t" bIns="91425" lIns="91425" spcFirstLastPara="1" rIns="91425" wrap="square" tIns="91425">
            <a:spAutoFit/>
          </a:bodyPr>
          <a:lstStyle/>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URI (uniform resource identifier) identifies a resource (text document, image file, etc)</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URL (uniform resource locator) is a subset of the URIs that include a network location</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URN (uniform resource name) is a subset of URIs that include a name within a given space, but no location</a:t>
            </a:r>
            <a:endParaRPr sz="1150">
              <a:solidFill>
                <a:srgbClr val="232629"/>
              </a:solidFill>
              <a:highlight>
                <a:srgbClr val="FFFFFF"/>
              </a:highlight>
            </a:endParaRPr>
          </a:p>
        </p:txBody>
      </p:sp>
      <p:pic>
        <p:nvPicPr>
          <p:cNvPr id="1972" name="Google Shape;1972;p289"/>
          <p:cNvPicPr preferRelativeResize="0"/>
          <p:nvPr/>
        </p:nvPicPr>
        <p:blipFill>
          <a:blip r:embed="rId5">
            <a:alphaModFix/>
          </a:blip>
          <a:stretch>
            <a:fillRect/>
          </a:stretch>
        </p:blipFill>
        <p:spPr>
          <a:xfrm>
            <a:off x="2222188" y="2907963"/>
            <a:ext cx="5210175" cy="1724025"/>
          </a:xfrm>
          <a:prstGeom prst="rect">
            <a:avLst/>
          </a:prstGeom>
          <a:noFill/>
          <a:ln>
            <a:noFill/>
          </a:ln>
        </p:spPr>
      </p:pic>
      <p:sp>
        <p:nvSpPr>
          <p:cNvPr id="1973" name="Google Shape;1973;p289"/>
          <p:cNvSpPr txBox="1"/>
          <p:nvPr/>
        </p:nvSpPr>
        <p:spPr>
          <a:xfrm>
            <a:off x="474300" y="4397725"/>
            <a:ext cx="819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https://stackoverflow.com/questions/176264/what-is-the-difference-between-a-uri-a-url-and-a-urn/1984225#1984225</a:t>
            </a:r>
            <a:endParaRPr/>
          </a:p>
          <a:p>
            <a:pPr indent="0" lvl="0" marL="0" rtl="0" algn="l">
              <a:spcBef>
                <a:spcPts val="0"/>
              </a:spcBef>
              <a:spcAft>
                <a:spcPts val="0"/>
              </a:spcAft>
              <a:buNone/>
            </a:pPr>
            <a:r>
              <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90"/>
          <p:cNvSpPr txBox="1"/>
          <p:nvPr>
            <p:ph type="title"/>
          </p:nvPr>
        </p:nvSpPr>
        <p:spPr>
          <a:xfrm>
            <a:off x="277400" y="258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URI VS URL VS URN</a:t>
            </a:r>
            <a:endParaRPr b="1" sz="4300">
              <a:solidFill>
                <a:srgbClr val="FF0000"/>
              </a:solidFill>
              <a:highlight>
                <a:srgbClr val="FFE599"/>
              </a:highlight>
              <a:latin typeface="Lato"/>
              <a:ea typeface="Lato"/>
              <a:cs typeface="Lato"/>
              <a:sym typeface="Lato"/>
            </a:endParaRPr>
          </a:p>
        </p:txBody>
      </p:sp>
      <p:pic>
        <p:nvPicPr>
          <p:cNvPr id="1979" name="Google Shape;1979;p29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80" name="Google Shape;1980;p290"/>
          <p:cNvSpPr txBox="1"/>
          <p:nvPr/>
        </p:nvSpPr>
        <p:spPr>
          <a:xfrm>
            <a:off x="334325" y="1100575"/>
            <a:ext cx="6789300" cy="538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1400"/>
              </a:spcAft>
              <a:buNone/>
            </a:pPr>
            <a:r>
              <a:rPr b="1" lang="en" sz="2300">
                <a:solidFill>
                  <a:srgbClr val="232629"/>
                </a:solidFill>
                <a:highlight>
                  <a:srgbClr val="FFFFFF"/>
                </a:highlight>
              </a:rPr>
              <a:t>URL -- </a:t>
            </a:r>
            <a:r>
              <a:rPr b="1" lang="en" sz="2050" u="sng">
                <a:solidFill>
                  <a:schemeClr val="hlink"/>
                </a:solidFill>
                <a:highlight>
                  <a:srgbClr val="FFFFFF"/>
                </a:highlight>
                <a:hlinkClick r:id="rId4"/>
              </a:rPr>
              <a:t>Uniform Resource Locator</a:t>
            </a:r>
            <a:endParaRPr b="1" sz="2050" u="sng">
              <a:solidFill>
                <a:schemeClr val="hlink"/>
              </a:solidFill>
              <a:highlight>
                <a:srgbClr val="FFFFFF"/>
              </a:highlight>
            </a:endParaRPr>
          </a:p>
        </p:txBody>
      </p:sp>
      <p:sp>
        <p:nvSpPr>
          <p:cNvPr id="1981" name="Google Shape;1981;p290"/>
          <p:cNvSpPr txBox="1"/>
          <p:nvPr/>
        </p:nvSpPr>
        <p:spPr>
          <a:xfrm>
            <a:off x="591500" y="1817375"/>
            <a:ext cx="5683500" cy="1176000"/>
          </a:xfrm>
          <a:prstGeom prst="rect">
            <a:avLst/>
          </a:prstGeom>
          <a:noFill/>
          <a:ln>
            <a:noFill/>
          </a:ln>
        </p:spPr>
        <p:txBody>
          <a:bodyPr anchorCtr="0" anchor="t" bIns="91425" lIns="91425" spcFirstLastPara="1" rIns="91425" wrap="square" tIns="91425">
            <a:spAutoFit/>
          </a:bodyPr>
          <a:lstStyle/>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http://example.com/mypage.html</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ftp://example.com/download.zip</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mailto:user@example.com</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file:///home/user/file.txt</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http://example.com/resource?foo=bar#fragment</a:t>
            </a:r>
            <a:endParaRPr sz="1150">
              <a:solidFill>
                <a:srgbClr val="232629"/>
              </a:solidFill>
              <a:highlight>
                <a:srgbClr val="FFFFFF"/>
              </a:highlight>
            </a:endParaRPr>
          </a:p>
        </p:txBody>
      </p:sp>
      <p:sp>
        <p:nvSpPr>
          <p:cNvPr id="1982" name="Google Shape;1982;p290"/>
          <p:cNvSpPr txBox="1"/>
          <p:nvPr/>
        </p:nvSpPr>
        <p:spPr>
          <a:xfrm>
            <a:off x="454325" y="2993375"/>
            <a:ext cx="4714800" cy="538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3600"/>
              </a:spcBef>
              <a:spcAft>
                <a:spcPts val="1400"/>
              </a:spcAft>
              <a:buNone/>
            </a:pPr>
            <a:r>
              <a:rPr b="1" lang="en" sz="2300">
                <a:solidFill>
                  <a:srgbClr val="232629"/>
                </a:solidFill>
                <a:highlight>
                  <a:srgbClr val="FFFFFF"/>
                </a:highlight>
              </a:rPr>
              <a:t>URN -- </a:t>
            </a:r>
            <a:r>
              <a:rPr b="1" lang="en" sz="2050" u="sng">
                <a:solidFill>
                  <a:schemeClr val="hlink"/>
                </a:solidFill>
                <a:highlight>
                  <a:srgbClr val="FFFFFF"/>
                </a:highlight>
                <a:hlinkClick r:id="rId5"/>
              </a:rPr>
              <a:t>Uniform Resource Name</a:t>
            </a:r>
            <a:endParaRPr b="1" sz="2050" u="sng">
              <a:solidFill>
                <a:schemeClr val="hlink"/>
              </a:solidFill>
              <a:highlight>
                <a:srgbClr val="FFFFFF"/>
              </a:highlight>
            </a:endParaRPr>
          </a:p>
        </p:txBody>
      </p:sp>
      <p:sp>
        <p:nvSpPr>
          <p:cNvPr id="1983" name="Google Shape;1983;p290"/>
          <p:cNvSpPr txBox="1"/>
          <p:nvPr/>
        </p:nvSpPr>
        <p:spPr>
          <a:xfrm>
            <a:off x="754375" y="3651425"/>
            <a:ext cx="7946700" cy="768900"/>
          </a:xfrm>
          <a:prstGeom prst="rect">
            <a:avLst/>
          </a:prstGeom>
          <a:noFill/>
          <a:ln>
            <a:noFill/>
          </a:ln>
        </p:spPr>
        <p:txBody>
          <a:bodyPr anchorCtr="0" anchor="t" bIns="91425" lIns="91425" spcFirstLastPara="1" rIns="91425" wrap="square" tIns="91425">
            <a:spAutoFit/>
          </a:bodyPr>
          <a:lstStyle/>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urn:isbn:0451450523 to identify a book by its ISBN number.</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urn:uuid:6e8bc430-9c3a-11d9-9669-0800200c9a66 a globally unique identifier</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urn:publishing:book - An XML namespace that identifies the document as a type of book.</a:t>
            </a:r>
            <a:endParaRPr sz="1150">
              <a:solidFill>
                <a:srgbClr val="232629"/>
              </a:solidFill>
              <a:highlight>
                <a:srgbClr val="FFFFFF"/>
              </a:highlight>
            </a:endParaRPr>
          </a:p>
        </p:txBody>
      </p:sp>
      <p:sp>
        <p:nvSpPr>
          <p:cNvPr id="1984" name="Google Shape;1984;p290"/>
          <p:cNvSpPr txBox="1"/>
          <p:nvPr/>
        </p:nvSpPr>
        <p:spPr>
          <a:xfrm>
            <a:off x="5597825" y="16393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https://www.geeksforgeeks.org/difference-between-url-uri-and-urn-in-java/</a:t>
            </a:r>
            <a:endParaRPr/>
          </a:p>
          <a:p>
            <a:pPr indent="0" lvl="0" marL="0" rtl="0" algn="l">
              <a:spcBef>
                <a:spcPts val="0"/>
              </a:spcBef>
              <a:spcAft>
                <a:spcPts val="0"/>
              </a:spcAft>
              <a:buNone/>
            </a:pPr>
            <a:r>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91"/>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Absolute URLs?</a:t>
            </a:r>
            <a:endParaRPr b="1" sz="4300">
              <a:solidFill>
                <a:srgbClr val="FF0000"/>
              </a:solidFill>
              <a:highlight>
                <a:srgbClr val="FFE599"/>
              </a:highlight>
              <a:latin typeface="Lato"/>
              <a:ea typeface="Lato"/>
              <a:cs typeface="Lato"/>
              <a:sym typeface="Lato"/>
            </a:endParaRPr>
          </a:p>
        </p:txBody>
      </p:sp>
      <p:pic>
        <p:nvPicPr>
          <p:cNvPr id="1990" name="Google Shape;1990;p29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91" name="Google Shape;1991;p291"/>
          <p:cNvPicPr preferRelativeResize="0"/>
          <p:nvPr/>
        </p:nvPicPr>
        <p:blipFill>
          <a:blip r:embed="rId4">
            <a:alphaModFix/>
          </a:blip>
          <a:stretch>
            <a:fillRect/>
          </a:stretch>
        </p:blipFill>
        <p:spPr>
          <a:xfrm>
            <a:off x="1686602" y="1170000"/>
            <a:ext cx="6216874" cy="311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Why Software Testing is Important?</a:t>
            </a:r>
            <a:endParaRPr b="1" sz="4000">
              <a:solidFill>
                <a:srgbClr val="9900FF"/>
              </a:solidFill>
              <a:latin typeface="Lato"/>
              <a:ea typeface="Lato"/>
              <a:cs typeface="Lato"/>
              <a:sym typeface="Lato"/>
            </a:endParaRPr>
          </a:p>
        </p:txBody>
      </p:sp>
      <p:sp>
        <p:nvSpPr>
          <p:cNvPr id="232" name="Google Shape;232;p40"/>
          <p:cNvSpPr txBox="1"/>
          <p:nvPr/>
        </p:nvSpPr>
        <p:spPr>
          <a:xfrm>
            <a:off x="574350" y="1260150"/>
            <a:ext cx="80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Vulnerability in Windows 10. This bug enables users to escape from security sandboxes through a flaw in the win32k system</a:t>
            </a:r>
            <a:endParaRPr/>
          </a:p>
        </p:txBody>
      </p:sp>
      <p:sp>
        <p:nvSpPr>
          <p:cNvPr id="233" name="Google Shape;233;p40"/>
          <p:cNvSpPr txBox="1"/>
          <p:nvPr/>
        </p:nvSpPr>
        <p:spPr>
          <a:xfrm>
            <a:off x="660100" y="2288875"/>
            <a:ext cx="772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China Airlines Airbus A300 crashed due to a software bug on April 26, 1994, killing 264 innocents live</a:t>
            </a:r>
            <a:endParaRPr/>
          </a:p>
        </p:txBody>
      </p:sp>
      <p:sp>
        <p:nvSpPr>
          <p:cNvPr id="234" name="Google Shape;234;p40"/>
          <p:cNvSpPr txBox="1"/>
          <p:nvPr/>
        </p:nvSpPr>
        <p:spPr>
          <a:xfrm>
            <a:off x="702950" y="3368975"/>
            <a:ext cx="618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https://raygun.com/blog/costly-software-errors-history/</a:t>
            </a:r>
            <a:endParaRPr/>
          </a:p>
          <a:p>
            <a:pPr indent="0" lvl="0" marL="0" rtl="0" algn="l">
              <a:spcBef>
                <a:spcPts val="0"/>
              </a:spcBef>
              <a:spcAft>
                <a:spcPts val="0"/>
              </a:spcAft>
              <a:buNone/>
            </a:pPr>
            <a:r>
              <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292"/>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What are Relative URLs?</a:t>
            </a:r>
            <a:endParaRPr b="1" sz="4300">
              <a:solidFill>
                <a:srgbClr val="FF0000"/>
              </a:solidFill>
              <a:highlight>
                <a:srgbClr val="FFE599"/>
              </a:highlight>
              <a:latin typeface="Lato"/>
              <a:ea typeface="Lato"/>
              <a:cs typeface="Lato"/>
              <a:sym typeface="Lato"/>
            </a:endParaRPr>
          </a:p>
        </p:txBody>
      </p:sp>
      <p:pic>
        <p:nvPicPr>
          <p:cNvPr id="1997" name="Google Shape;1997;p29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98" name="Google Shape;1998;p292"/>
          <p:cNvPicPr preferRelativeResize="0"/>
          <p:nvPr/>
        </p:nvPicPr>
        <p:blipFill>
          <a:blip r:embed="rId4">
            <a:alphaModFix/>
          </a:blip>
          <a:stretch>
            <a:fillRect/>
          </a:stretch>
        </p:blipFill>
        <p:spPr>
          <a:xfrm>
            <a:off x="1338974" y="1244000"/>
            <a:ext cx="6057175" cy="3217200"/>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pic>
        <p:nvPicPr>
          <p:cNvPr id="2003" name="Google Shape;2003;p29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004" name="Google Shape;2004;p293"/>
          <p:cNvPicPr preferRelativeResize="0"/>
          <p:nvPr/>
        </p:nvPicPr>
        <p:blipFill>
          <a:blip r:embed="rId4">
            <a:alphaModFix/>
          </a:blip>
          <a:stretch>
            <a:fillRect/>
          </a:stretch>
        </p:blipFill>
        <p:spPr>
          <a:xfrm>
            <a:off x="2105050" y="338475"/>
            <a:ext cx="5297200" cy="397290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294"/>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MIME types</a:t>
            </a:r>
            <a:endParaRPr b="1" sz="4300">
              <a:solidFill>
                <a:srgbClr val="FF0000"/>
              </a:solidFill>
              <a:highlight>
                <a:srgbClr val="FFE599"/>
              </a:highlight>
              <a:latin typeface="Lato"/>
              <a:ea typeface="Lato"/>
              <a:cs typeface="Lato"/>
              <a:sym typeface="Lato"/>
            </a:endParaRPr>
          </a:p>
        </p:txBody>
      </p:sp>
      <p:pic>
        <p:nvPicPr>
          <p:cNvPr id="2010" name="Google Shape;2010;p29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11" name="Google Shape;2011;p294"/>
          <p:cNvSpPr txBox="1"/>
          <p:nvPr/>
        </p:nvSpPr>
        <p:spPr>
          <a:xfrm>
            <a:off x="1139425" y="1236000"/>
            <a:ext cx="650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media type (also known as a Multipurpose Internet Mail Extensions or MIME type) indicates the nature and format of a document, file, or assortment of bytes.</a:t>
            </a:r>
            <a:endParaRPr/>
          </a:p>
        </p:txBody>
      </p:sp>
      <p:sp>
        <p:nvSpPr>
          <p:cNvPr id="2012" name="Google Shape;2012;p294"/>
          <p:cNvSpPr txBox="1"/>
          <p:nvPr/>
        </p:nvSpPr>
        <p:spPr>
          <a:xfrm>
            <a:off x="1216675" y="21308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2F1F1"/>
                </a:highlight>
                <a:latin typeface="Courier New"/>
                <a:ea typeface="Courier New"/>
                <a:cs typeface="Courier New"/>
                <a:sym typeface="Courier New"/>
              </a:rPr>
              <a:t>application/pdf</a:t>
            </a:r>
            <a:endParaRPr sz="1200">
              <a:solidFill>
                <a:srgbClr val="1B1B1B"/>
              </a:solidFill>
              <a:highlight>
                <a:srgbClr val="F2F1F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2F1F1"/>
                </a:highlight>
                <a:latin typeface="Courier New"/>
                <a:ea typeface="Courier New"/>
                <a:cs typeface="Courier New"/>
                <a:sym typeface="Courier New"/>
              </a:rPr>
              <a:t>application/json</a:t>
            </a:r>
            <a:endParaRPr>
              <a:solidFill>
                <a:schemeClr val="dk1"/>
              </a:solidFill>
            </a:endParaRPr>
          </a:p>
          <a:p>
            <a:pPr indent="0" lvl="0" marL="0" rtl="0" algn="l">
              <a:spcBef>
                <a:spcPts val="0"/>
              </a:spcBef>
              <a:spcAft>
                <a:spcPts val="0"/>
              </a:spcAft>
              <a:buNone/>
            </a:pPr>
            <a:r>
              <a:t/>
            </a:r>
            <a:endParaRPr sz="1200">
              <a:solidFill>
                <a:srgbClr val="1B1B1B"/>
              </a:solidFill>
              <a:highlight>
                <a:srgbClr val="F2F1F1"/>
              </a:highlight>
              <a:latin typeface="Courier New"/>
              <a:ea typeface="Courier New"/>
              <a:cs typeface="Courier New"/>
              <a:sym typeface="Courier New"/>
            </a:endParaRPr>
          </a:p>
        </p:txBody>
      </p:sp>
      <p:sp>
        <p:nvSpPr>
          <p:cNvPr id="2013" name="Google Shape;2013;p294"/>
          <p:cNvSpPr txBox="1"/>
          <p:nvPr/>
        </p:nvSpPr>
        <p:spPr>
          <a:xfrm>
            <a:off x="4332550" y="27648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The </a:t>
            </a:r>
            <a:r>
              <a:rPr lang="en" sz="1200">
                <a:solidFill>
                  <a:srgbClr val="1B1B1B"/>
                </a:solidFill>
              </a:rPr>
              <a:t>multipart/form-data</a:t>
            </a:r>
            <a:r>
              <a:rPr lang="en" sz="1200">
                <a:solidFill>
                  <a:srgbClr val="1B1B1B"/>
                </a:solidFill>
                <a:highlight>
                  <a:srgbClr val="FFFFFF"/>
                </a:highlight>
                <a:latin typeface="Roboto"/>
                <a:ea typeface="Roboto"/>
                <a:cs typeface="Roboto"/>
                <a:sym typeface="Roboto"/>
              </a:rPr>
              <a:t> type can be used when sending the values of a completed </a:t>
            </a:r>
            <a:r>
              <a:rPr lang="en" sz="1200" u="sng">
                <a:solidFill>
                  <a:schemeClr val="hlink"/>
                </a:solidFill>
                <a:highlight>
                  <a:srgbClr val="FFFFFF"/>
                </a:highlight>
                <a:latin typeface="Roboto"/>
                <a:ea typeface="Roboto"/>
                <a:cs typeface="Roboto"/>
                <a:sym typeface="Roboto"/>
                <a:hlinkClick r:id="rId4"/>
              </a:rPr>
              <a:t>HTML Form</a:t>
            </a:r>
            <a:r>
              <a:rPr lang="en" sz="1200">
                <a:solidFill>
                  <a:srgbClr val="1B1B1B"/>
                </a:solidFill>
                <a:highlight>
                  <a:srgbClr val="FFFFFF"/>
                </a:highlight>
                <a:latin typeface="Roboto"/>
                <a:ea typeface="Roboto"/>
                <a:cs typeface="Roboto"/>
                <a:sym typeface="Roboto"/>
              </a:rPr>
              <a:t> from browser to server.</a:t>
            </a:r>
            <a:endParaRPr/>
          </a:p>
        </p:txBody>
      </p:sp>
      <p:sp>
        <p:nvSpPr>
          <p:cNvPr id="2014" name="Google Shape;2014;p294"/>
          <p:cNvSpPr txBox="1"/>
          <p:nvPr/>
        </p:nvSpPr>
        <p:spPr>
          <a:xfrm>
            <a:off x="1332550" y="3199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multipart/form-data</a:t>
            </a:r>
            <a:endParaRPr/>
          </a:p>
        </p:txBody>
      </p:sp>
      <p:sp>
        <p:nvSpPr>
          <p:cNvPr id="2015" name="Google Shape;2015;p294"/>
          <p:cNvSpPr txBox="1"/>
          <p:nvPr/>
        </p:nvSpPr>
        <p:spPr>
          <a:xfrm>
            <a:off x="1139425" y="3765875"/>
            <a:ext cx="67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https://developer.mozilla.org/en-US/docs/Web/HTTP/Basics_of_HTTP/MIME_types</a:t>
            </a:r>
            <a:endParaRPr/>
          </a:p>
        </p:txBody>
      </p:sp>
      <p:sp>
        <p:nvSpPr>
          <p:cNvPr id="2016" name="Google Shape;2016;p294"/>
          <p:cNvSpPr txBox="1"/>
          <p:nvPr/>
        </p:nvSpPr>
        <p:spPr>
          <a:xfrm>
            <a:off x="1332550" y="4108125"/>
            <a:ext cx="719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https://developer.mozilla.org/en-US/docs/Web/HTTP/Basics_of_HTTP/MIME_types#multipartform-data</a:t>
            </a:r>
            <a:endParaRPr/>
          </a:p>
          <a:p>
            <a:pPr indent="0" lvl="0" marL="0" rtl="0" algn="l">
              <a:spcBef>
                <a:spcPts val="0"/>
              </a:spcBef>
              <a:spcAft>
                <a:spcPts val="0"/>
              </a:spcAft>
              <a:buNone/>
            </a:pPr>
            <a:r>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95"/>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MIME types</a:t>
            </a:r>
            <a:endParaRPr b="1" sz="4300">
              <a:solidFill>
                <a:srgbClr val="FF0000"/>
              </a:solidFill>
              <a:highlight>
                <a:srgbClr val="FFE599"/>
              </a:highlight>
              <a:latin typeface="Lato"/>
              <a:ea typeface="Lato"/>
              <a:cs typeface="Lato"/>
              <a:sym typeface="Lato"/>
            </a:endParaRPr>
          </a:p>
        </p:txBody>
      </p:sp>
      <p:pic>
        <p:nvPicPr>
          <p:cNvPr id="2022" name="Google Shape;2022;p29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023" name="Google Shape;2023;p295"/>
          <p:cNvPicPr preferRelativeResize="0"/>
          <p:nvPr/>
        </p:nvPicPr>
        <p:blipFill>
          <a:blip r:embed="rId4">
            <a:alphaModFix/>
          </a:blip>
          <a:stretch>
            <a:fillRect/>
          </a:stretch>
        </p:blipFill>
        <p:spPr>
          <a:xfrm>
            <a:off x="2710425" y="1287475"/>
            <a:ext cx="4098225" cy="3323825"/>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96"/>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JSON Server</a:t>
            </a:r>
            <a:endParaRPr b="1" sz="4300">
              <a:solidFill>
                <a:srgbClr val="FF0000"/>
              </a:solidFill>
              <a:highlight>
                <a:srgbClr val="FFE599"/>
              </a:highlight>
              <a:latin typeface="Lato"/>
              <a:ea typeface="Lato"/>
              <a:cs typeface="Lato"/>
              <a:sym typeface="Lato"/>
            </a:endParaRPr>
          </a:p>
        </p:txBody>
      </p:sp>
      <p:pic>
        <p:nvPicPr>
          <p:cNvPr id="2029" name="Google Shape;2029;p29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30" name="Google Shape;2030;p296"/>
          <p:cNvSpPr txBox="1"/>
          <p:nvPr/>
        </p:nvSpPr>
        <p:spPr>
          <a:xfrm>
            <a:off x="347625" y="4345275"/>
            <a:ext cx="80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https://developer.mozilla.org/en-US/docs/Web/HTTP/Methods</a:t>
            </a:r>
            <a:endParaRPr/>
          </a:p>
          <a:p>
            <a:pPr indent="0" lvl="0" marL="0" rtl="0" algn="l">
              <a:spcBef>
                <a:spcPts val="0"/>
              </a:spcBef>
              <a:spcAft>
                <a:spcPts val="0"/>
              </a:spcAft>
              <a:buNone/>
            </a:pPr>
            <a:r>
              <a:t/>
            </a:r>
            <a:endParaRPr/>
          </a:p>
        </p:txBody>
      </p:sp>
      <p:sp>
        <p:nvSpPr>
          <p:cNvPr id="2031" name="Google Shape;2031;p296"/>
          <p:cNvSpPr txBox="1"/>
          <p:nvPr/>
        </p:nvSpPr>
        <p:spPr>
          <a:xfrm>
            <a:off x="963025" y="1802050"/>
            <a:ext cx="4202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Install Node JS</a:t>
            </a:r>
            <a:endParaRPr/>
          </a:p>
          <a:p>
            <a:pPr indent="-317500" lvl="0" marL="457200" rtl="0" algn="l">
              <a:spcBef>
                <a:spcPts val="0"/>
              </a:spcBef>
              <a:spcAft>
                <a:spcPts val="0"/>
              </a:spcAft>
              <a:buSzPts val="1400"/>
              <a:buChar char="●"/>
            </a:pPr>
            <a:r>
              <a:rPr lang="en"/>
              <a:t>Check the Node and NPM version</a:t>
            </a:r>
            <a:endParaRPr/>
          </a:p>
          <a:p>
            <a:pPr indent="-317500" lvl="1" marL="914400" rtl="0" algn="l">
              <a:spcBef>
                <a:spcPts val="0"/>
              </a:spcBef>
              <a:spcAft>
                <a:spcPts val="0"/>
              </a:spcAft>
              <a:buSzPts val="1400"/>
              <a:buChar char="○"/>
            </a:pPr>
            <a:r>
              <a:rPr lang="en"/>
              <a:t>Open CMD and type node –version </a:t>
            </a:r>
            <a:endParaRPr/>
          </a:p>
          <a:p>
            <a:pPr indent="-317500" lvl="1" marL="914400" rtl="0" algn="l">
              <a:spcBef>
                <a:spcPts val="0"/>
              </a:spcBef>
              <a:spcAft>
                <a:spcPts val="0"/>
              </a:spcAft>
              <a:buSzPts val="1400"/>
              <a:buChar char="○"/>
            </a:pPr>
            <a:r>
              <a:rPr lang="en"/>
              <a:t>Open CMD and type npm –version</a:t>
            </a:r>
            <a:endParaRPr/>
          </a:p>
          <a:p>
            <a:pPr indent="-317500" lvl="0" marL="457200" rtl="0" algn="l">
              <a:spcBef>
                <a:spcPts val="0"/>
              </a:spcBef>
              <a:spcAft>
                <a:spcPts val="0"/>
              </a:spcAft>
              <a:buSzPts val="1400"/>
              <a:buChar char="●"/>
            </a:pPr>
            <a:r>
              <a:rPr lang="en"/>
              <a:t>Open CMD and Type npm i -g json-server</a:t>
            </a:r>
            <a:endParaRPr/>
          </a:p>
          <a:p>
            <a:pPr indent="-317500" lvl="0" marL="457200" rtl="0" algn="l">
              <a:spcBef>
                <a:spcPts val="0"/>
              </a:spcBef>
              <a:spcAft>
                <a:spcPts val="0"/>
              </a:spcAft>
              <a:buSzPts val="1400"/>
              <a:buChar char="●"/>
            </a:pPr>
            <a:r>
              <a:rPr lang="en"/>
              <a:t>Open CMD and Type json-server -w db.json </a:t>
            </a:r>
            <a:endParaRPr/>
          </a:p>
          <a:p>
            <a:pPr indent="-317500" lvl="0" marL="457200" rtl="0" algn="l">
              <a:spcBef>
                <a:spcPts val="0"/>
              </a:spcBef>
              <a:spcAft>
                <a:spcPts val="0"/>
              </a:spcAft>
              <a:buSzPts val="1400"/>
              <a:buChar char="●"/>
            </a:pPr>
            <a:r>
              <a:rPr lang="en"/>
              <a:t>Create a db.json file before like this</a:t>
            </a:r>
            <a:endParaRPr/>
          </a:p>
        </p:txBody>
      </p:sp>
      <p:sp>
        <p:nvSpPr>
          <p:cNvPr id="2032" name="Google Shape;2032;p296"/>
          <p:cNvSpPr txBox="1"/>
          <p:nvPr/>
        </p:nvSpPr>
        <p:spPr>
          <a:xfrm>
            <a:off x="5375025" y="1355650"/>
            <a:ext cx="3000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"posts"</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 </a:t>
            </a:r>
            <a:r>
              <a:rPr lang="en" sz="1200">
                <a:solidFill>
                  <a:srgbClr val="032F62"/>
                </a:solidFill>
                <a:highlight>
                  <a:srgbClr val="F7F7F7"/>
                </a:highlight>
                <a:latin typeface="Courier New"/>
                <a:ea typeface="Courier New"/>
                <a:cs typeface="Courier New"/>
                <a:sym typeface="Courier New"/>
              </a:rPr>
              <a:t>"id"</a:t>
            </a:r>
            <a:r>
              <a:rPr lang="en" sz="1200">
                <a:solidFill>
                  <a:schemeClr val="dk1"/>
                </a:solidFill>
                <a:highlight>
                  <a:srgbClr val="F7F7F7"/>
                </a:highlight>
                <a:latin typeface="Courier New"/>
                <a:ea typeface="Courier New"/>
                <a:cs typeface="Courier New"/>
                <a:sym typeface="Courier New"/>
              </a:rPr>
              <a:t>: </a:t>
            </a:r>
            <a:r>
              <a:rPr lang="en" sz="1200">
                <a:solidFill>
                  <a:srgbClr val="005CC5"/>
                </a:solidFill>
                <a:highlight>
                  <a:srgbClr val="F7F7F7"/>
                </a:highlight>
                <a:latin typeface="Courier New"/>
                <a:ea typeface="Courier New"/>
                <a:cs typeface="Courier New"/>
                <a:sym typeface="Courier New"/>
              </a:rPr>
              <a:t>1</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"title"</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"json-server"</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"author"</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"typicode"</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"comments"</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 </a:t>
            </a:r>
            <a:r>
              <a:rPr lang="en" sz="1200">
                <a:solidFill>
                  <a:srgbClr val="032F62"/>
                </a:solidFill>
                <a:highlight>
                  <a:srgbClr val="F7F7F7"/>
                </a:highlight>
                <a:latin typeface="Courier New"/>
                <a:ea typeface="Courier New"/>
                <a:cs typeface="Courier New"/>
                <a:sym typeface="Courier New"/>
              </a:rPr>
              <a:t>"id"</a:t>
            </a:r>
            <a:r>
              <a:rPr lang="en" sz="1200">
                <a:solidFill>
                  <a:schemeClr val="dk1"/>
                </a:solidFill>
                <a:highlight>
                  <a:srgbClr val="F7F7F7"/>
                </a:highlight>
                <a:latin typeface="Courier New"/>
                <a:ea typeface="Courier New"/>
                <a:cs typeface="Courier New"/>
                <a:sym typeface="Courier New"/>
              </a:rPr>
              <a:t>: </a:t>
            </a:r>
            <a:r>
              <a:rPr lang="en" sz="1200">
                <a:solidFill>
                  <a:srgbClr val="005CC5"/>
                </a:solidFill>
                <a:highlight>
                  <a:srgbClr val="F7F7F7"/>
                </a:highlight>
                <a:latin typeface="Courier New"/>
                <a:ea typeface="Courier New"/>
                <a:cs typeface="Courier New"/>
                <a:sym typeface="Courier New"/>
              </a:rPr>
              <a:t>1</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"body"</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"some comment"</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"postId"</a:t>
            </a:r>
            <a:r>
              <a:rPr lang="en" sz="1200">
                <a:solidFill>
                  <a:schemeClr val="dk1"/>
                </a:solidFill>
                <a:highlight>
                  <a:srgbClr val="F7F7F7"/>
                </a:highlight>
                <a:latin typeface="Courier New"/>
                <a:ea typeface="Courier New"/>
                <a:cs typeface="Courier New"/>
                <a:sym typeface="Courier New"/>
              </a:rPr>
              <a:t>: </a:t>
            </a:r>
            <a:r>
              <a:rPr lang="en" sz="1200">
                <a:solidFill>
                  <a:srgbClr val="005CC5"/>
                </a:solidFill>
                <a:highlight>
                  <a:srgbClr val="F7F7F7"/>
                </a:highlight>
                <a:latin typeface="Courier New"/>
                <a:ea typeface="Courier New"/>
                <a:cs typeface="Courier New"/>
                <a:sym typeface="Courier New"/>
              </a:rPr>
              <a:t>1</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"profile"</a:t>
            </a:r>
            <a:r>
              <a:rPr lang="en" sz="1200">
                <a:solidFill>
                  <a:schemeClr val="dk1"/>
                </a:solidFill>
                <a:highlight>
                  <a:srgbClr val="F7F7F7"/>
                </a:highlight>
                <a:latin typeface="Courier New"/>
                <a:ea typeface="Courier New"/>
                <a:cs typeface="Courier New"/>
                <a:sym typeface="Courier New"/>
              </a:rPr>
              <a:t>: { </a:t>
            </a:r>
            <a:r>
              <a:rPr lang="en" sz="1200">
                <a:solidFill>
                  <a:srgbClr val="032F62"/>
                </a:solidFill>
                <a:highlight>
                  <a:srgbClr val="F7F7F7"/>
                </a:highlight>
                <a:latin typeface="Courier New"/>
                <a:ea typeface="Courier New"/>
                <a:cs typeface="Courier New"/>
                <a:sym typeface="Courier New"/>
              </a:rPr>
              <a:t>"name"</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"typicode"</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139700" marR="139700" rtl="0" algn="l">
              <a:lnSpc>
                <a:spcPct val="115000"/>
              </a:lnSpc>
              <a:spcBef>
                <a:spcPts val="0"/>
              </a:spcBef>
              <a:spcAft>
                <a:spcPts val="1800"/>
              </a:spcAft>
              <a:buNone/>
            </a:pPr>
            <a:r>
              <a:rPr lang="en" sz="1200">
                <a:solidFill>
                  <a:schemeClr val="dk1"/>
                </a:solidFill>
                <a:highlight>
                  <a:srgbClr val="F7F7F7"/>
                </a:highlight>
                <a:latin typeface="Courier New"/>
                <a:ea typeface="Courier New"/>
                <a:cs typeface="Courier New"/>
                <a:sym typeface="Courier New"/>
              </a:rPr>
              <a:t>}</a:t>
            </a:r>
            <a:endParaRPr sz="1200">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297"/>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request methods</a:t>
            </a:r>
            <a:endParaRPr b="1" sz="4300">
              <a:solidFill>
                <a:srgbClr val="FF0000"/>
              </a:solidFill>
              <a:highlight>
                <a:srgbClr val="FFE599"/>
              </a:highlight>
              <a:latin typeface="Lato"/>
              <a:ea typeface="Lato"/>
              <a:cs typeface="Lato"/>
              <a:sym typeface="Lato"/>
            </a:endParaRPr>
          </a:p>
        </p:txBody>
      </p:sp>
      <p:pic>
        <p:nvPicPr>
          <p:cNvPr id="2038" name="Google Shape;2038;p29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39" name="Google Shape;2039;p297"/>
          <p:cNvSpPr txBox="1"/>
          <p:nvPr/>
        </p:nvSpPr>
        <p:spPr>
          <a:xfrm>
            <a:off x="347625" y="4345275"/>
            <a:ext cx="80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https://developer.mozilla.org/en-US/docs/Web/HTTP/Methods</a:t>
            </a:r>
            <a:endParaRPr/>
          </a:p>
          <a:p>
            <a:pPr indent="0" lvl="0" marL="0" rtl="0" algn="l">
              <a:spcBef>
                <a:spcPts val="0"/>
              </a:spcBef>
              <a:spcAft>
                <a:spcPts val="0"/>
              </a:spcAft>
              <a:buNone/>
            </a:pPr>
            <a:r>
              <a:t/>
            </a:r>
            <a:endParaRPr/>
          </a:p>
        </p:txBody>
      </p:sp>
      <p:pic>
        <p:nvPicPr>
          <p:cNvPr id="2040" name="Google Shape;2040;p297"/>
          <p:cNvPicPr preferRelativeResize="0"/>
          <p:nvPr/>
        </p:nvPicPr>
        <p:blipFill rotWithShape="1">
          <a:blip r:embed="rId5">
            <a:alphaModFix/>
          </a:blip>
          <a:srcRect b="49702" l="0" r="0" t="1587"/>
          <a:stretch/>
        </p:blipFill>
        <p:spPr>
          <a:xfrm>
            <a:off x="1645875" y="1235975"/>
            <a:ext cx="5326051" cy="285180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98"/>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request methods</a:t>
            </a:r>
            <a:endParaRPr b="1" sz="4300">
              <a:solidFill>
                <a:srgbClr val="FF0000"/>
              </a:solidFill>
              <a:highlight>
                <a:srgbClr val="FFE599"/>
              </a:highlight>
              <a:latin typeface="Lato"/>
              <a:ea typeface="Lato"/>
              <a:cs typeface="Lato"/>
              <a:sym typeface="Lato"/>
            </a:endParaRPr>
          </a:p>
        </p:txBody>
      </p:sp>
      <p:pic>
        <p:nvPicPr>
          <p:cNvPr id="2046" name="Google Shape;2046;p29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47" name="Google Shape;2047;p298"/>
          <p:cNvSpPr txBox="1"/>
          <p:nvPr/>
        </p:nvSpPr>
        <p:spPr>
          <a:xfrm>
            <a:off x="347625" y="4345275"/>
            <a:ext cx="80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https://developer.mozilla.org/en-US/docs/Web/HTTP/Methods</a:t>
            </a:r>
            <a:endParaRPr/>
          </a:p>
          <a:p>
            <a:pPr indent="0" lvl="0" marL="0" rtl="0" algn="l">
              <a:spcBef>
                <a:spcPts val="0"/>
              </a:spcBef>
              <a:spcAft>
                <a:spcPts val="0"/>
              </a:spcAft>
              <a:buNone/>
            </a:pPr>
            <a:r>
              <a:t/>
            </a:r>
            <a:endParaRPr/>
          </a:p>
        </p:txBody>
      </p:sp>
      <p:pic>
        <p:nvPicPr>
          <p:cNvPr id="2048" name="Google Shape;2048;p298"/>
          <p:cNvPicPr preferRelativeResize="0"/>
          <p:nvPr/>
        </p:nvPicPr>
        <p:blipFill rotWithShape="1">
          <a:blip r:embed="rId5">
            <a:alphaModFix/>
          </a:blip>
          <a:srcRect b="0" l="0" r="0" t="49606"/>
          <a:stretch/>
        </p:blipFill>
        <p:spPr>
          <a:xfrm>
            <a:off x="1838975" y="1221550"/>
            <a:ext cx="5312422" cy="294285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299"/>
          <p:cNvSpPr txBox="1"/>
          <p:nvPr>
            <p:ph type="title"/>
          </p:nvPr>
        </p:nvSpPr>
        <p:spPr>
          <a:xfrm>
            <a:off x="444250" y="3074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900">
                <a:solidFill>
                  <a:srgbClr val="9900FF"/>
                </a:solidFill>
                <a:latin typeface="Lato"/>
                <a:ea typeface="Lato"/>
                <a:cs typeface="Lato"/>
                <a:sym typeface="Lato"/>
              </a:rPr>
              <a:t>PUT VS POST</a:t>
            </a:r>
            <a:endParaRPr b="1" sz="3900">
              <a:solidFill>
                <a:srgbClr val="9900FF"/>
              </a:solidFill>
              <a:latin typeface="Lato"/>
              <a:ea typeface="Lato"/>
              <a:cs typeface="Lato"/>
              <a:sym typeface="Lato"/>
            </a:endParaRPr>
          </a:p>
        </p:txBody>
      </p:sp>
      <p:pic>
        <p:nvPicPr>
          <p:cNvPr id="2054" name="Google Shape;2054;p29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055" name="Google Shape;2055;p299"/>
          <p:cNvPicPr preferRelativeResize="0"/>
          <p:nvPr/>
        </p:nvPicPr>
        <p:blipFill rotWithShape="1">
          <a:blip r:embed="rId4">
            <a:alphaModFix/>
          </a:blip>
          <a:srcRect b="0" l="0" r="0" t="0"/>
          <a:stretch/>
        </p:blipFill>
        <p:spPr>
          <a:xfrm>
            <a:off x="1273925" y="1301600"/>
            <a:ext cx="6267450" cy="2733675"/>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300"/>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Quiz</a:t>
            </a:r>
            <a:endParaRPr b="1" sz="5000">
              <a:solidFill>
                <a:srgbClr val="FF0000"/>
              </a:solidFill>
              <a:latin typeface="Lato"/>
              <a:ea typeface="Lato"/>
              <a:cs typeface="Lato"/>
              <a:sym typeface="Lato"/>
            </a:endParaRPr>
          </a:p>
        </p:txBody>
      </p:sp>
      <p:pic>
        <p:nvPicPr>
          <p:cNvPr id="2061" name="Google Shape;2061;p30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62" name="Google Shape;2062;p300"/>
          <p:cNvSpPr txBox="1"/>
          <p:nvPr/>
        </p:nvSpPr>
        <p:spPr>
          <a:xfrm>
            <a:off x="1152300" y="1615800"/>
            <a:ext cx="729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D3748"/>
                </a:solidFill>
                <a:highlight>
                  <a:srgbClr val="FFFFFF"/>
                </a:highlight>
                <a:latin typeface="Roboto"/>
                <a:ea typeface="Roboto"/>
                <a:cs typeface="Roboto"/>
                <a:sym typeface="Roboto"/>
              </a:rPr>
              <a:t>Can we use POST request to do all Request?</a:t>
            </a:r>
            <a:endParaRPr b="1" sz="1300">
              <a:solidFill>
                <a:srgbClr val="2D3748"/>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2D3748"/>
              </a:solidFill>
              <a:highlight>
                <a:srgbClr val="FFFFFF"/>
              </a:highlight>
              <a:latin typeface="Roboto"/>
              <a:ea typeface="Roboto"/>
              <a:cs typeface="Roboto"/>
              <a:sym typeface="Roboto"/>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301"/>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JSON</a:t>
            </a:r>
            <a:endParaRPr b="1" sz="5000">
              <a:solidFill>
                <a:srgbClr val="FF0000"/>
              </a:solidFill>
              <a:latin typeface="Lato"/>
              <a:ea typeface="Lato"/>
              <a:cs typeface="Lato"/>
              <a:sym typeface="Lato"/>
            </a:endParaRPr>
          </a:p>
        </p:txBody>
      </p:sp>
      <p:pic>
        <p:nvPicPr>
          <p:cNvPr id="2068" name="Google Shape;2068;p30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69" name="Google Shape;2069;p301"/>
          <p:cNvSpPr txBox="1"/>
          <p:nvPr/>
        </p:nvSpPr>
        <p:spPr>
          <a:xfrm>
            <a:off x="1064700" y="1278650"/>
            <a:ext cx="7014600" cy="288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How to start a JSON Server for the API Testing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JSON Server is a Dummy Serve based on the JSON Database</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1500"/>
              </a:spcBef>
              <a:spcAft>
                <a:spcPts val="0"/>
              </a:spcAft>
              <a:buClr>
                <a:schemeClr val="dk1"/>
              </a:buClr>
              <a:buSzPts val="1600"/>
              <a:buAutoNum type="arabicPeriod"/>
            </a:pPr>
            <a:r>
              <a:rPr lang="en" sz="1600">
                <a:solidFill>
                  <a:schemeClr val="dk1"/>
                </a:solidFill>
              </a:rPr>
              <a:t>Install Node JS nodejs.org</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Open CMD -&gt; Write  npm i -g json-server</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Create a db.json in the working dir.</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Open CMD -&gt; json-server -w db.json</a:t>
            </a:r>
            <a:endParaRPr sz="16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Benefits of Software Testing</a:t>
            </a:r>
            <a:endParaRPr b="1" sz="4000">
              <a:solidFill>
                <a:srgbClr val="9900FF"/>
              </a:solidFill>
              <a:latin typeface="Lato"/>
              <a:ea typeface="Lato"/>
              <a:cs typeface="Lato"/>
              <a:sym typeface="Lato"/>
            </a:endParaRPr>
          </a:p>
        </p:txBody>
      </p:sp>
      <p:sp>
        <p:nvSpPr>
          <p:cNvPr id="240" name="Google Shape;240;p41"/>
          <p:cNvSpPr txBox="1"/>
          <p:nvPr/>
        </p:nvSpPr>
        <p:spPr>
          <a:xfrm>
            <a:off x="574350" y="1260150"/>
            <a:ext cx="80325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Char char="●"/>
            </a:pPr>
            <a:r>
              <a:rPr lang="en" sz="2800"/>
              <a:t>Cost-Effective</a:t>
            </a:r>
            <a:endParaRPr sz="2800"/>
          </a:p>
          <a:p>
            <a:pPr indent="-406400" lvl="0" marL="457200" rtl="0" algn="l">
              <a:spcBef>
                <a:spcPts val="0"/>
              </a:spcBef>
              <a:spcAft>
                <a:spcPts val="0"/>
              </a:spcAft>
              <a:buSzPts val="2800"/>
              <a:buChar char="●"/>
            </a:pPr>
            <a:r>
              <a:rPr lang="en" sz="2800"/>
              <a:t>Product quality</a:t>
            </a:r>
            <a:endParaRPr sz="2800"/>
          </a:p>
          <a:p>
            <a:pPr indent="-406400" lvl="0" marL="457200" rtl="0" algn="l">
              <a:spcBef>
                <a:spcPts val="0"/>
              </a:spcBef>
              <a:spcAft>
                <a:spcPts val="0"/>
              </a:spcAft>
              <a:buSzPts val="2800"/>
              <a:buChar char="●"/>
            </a:pPr>
            <a:r>
              <a:rPr b="1" lang="en" sz="2800">
                <a:highlight>
                  <a:srgbClr val="FFFF00"/>
                </a:highlight>
              </a:rPr>
              <a:t>Customer Satisfaction</a:t>
            </a:r>
            <a:endParaRPr b="1" sz="2800">
              <a:highlight>
                <a:srgbClr val="FFFF00"/>
              </a:highlight>
            </a:endParaRPr>
          </a:p>
          <a:p>
            <a:pPr indent="0" lvl="0" marL="457200" rtl="0" algn="l">
              <a:spcBef>
                <a:spcPts val="0"/>
              </a:spcBef>
              <a:spcAft>
                <a:spcPts val="0"/>
              </a:spcAft>
              <a:buNone/>
            </a:pPr>
            <a:r>
              <a:t/>
            </a:r>
            <a:endParaRPr sz="2800"/>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302"/>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JSON Dummy Data</a:t>
            </a:r>
            <a:endParaRPr b="1" sz="5000">
              <a:solidFill>
                <a:srgbClr val="FF0000"/>
              </a:solidFill>
              <a:latin typeface="Lato"/>
              <a:ea typeface="Lato"/>
              <a:cs typeface="Lato"/>
              <a:sym typeface="Lato"/>
            </a:endParaRPr>
          </a:p>
        </p:txBody>
      </p:sp>
      <p:pic>
        <p:nvPicPr>
          <p:cNvPr id="2075" name="Google Shape;2075;p30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76" name="Google Shape;2076;p302"/>
          <p:cNvSpPr txBox="1"/>
          <p:nvPr/>
        </p:nvSpPr>
        <p:spPr>
          <a:xfrm>
            <a:off x="1064700" y="1076375"/>
            <a:ext cx="7014600" cy="3675600"/>
          </a:xfrm>
          <a:prstGeom prst="rect">
            <a:avLst/>
          </a:prstGeom>
          <a:noFill/>
          <a:ln>
            <a:noFill/>
          </a:ln>
        </p:spPr>
        <p:txBody>
          <a:bodyPr anchorCtr="0" anchor="t" bIns="91425" lIns="91425" spcFirstLastPara="1" rIns="91425" wrap="square" tIns="91425">
            <a:spAutoFit/>
          </a:bodyPr>
          <a:lstStyle/>
          <a:p>
            <a:pPr indent="-266700" lvl="0" marL="457200" rtl="0" algn="l">
              <a:lnSpc>
                <a:spcPct val="115000"/>
              </a:lnSpc>
              <a:spcBef>
                <a:spcPts val="1500"/>
              </a:spcBef>
              <a:spcAft>
                <a:spcPts val="0"/>
              </a:spcAft>
              <a:buClr>
                <a:schemeClr val="dk1"/>
              </a:buClr>
              <a:buSzPts val="600"/>
              <a:buAutoNum type="arabicPeriod"/>
            </a:pPr>
            <a:r>
              <a:rPr lang="en" sz="600">
                <a:solidFill>
                  <a:schemeClr val="dk1"/>
                </a:solidFill>
              </a:rPr>
              <a:t>{</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"users":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"id": 1,</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"data":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"id": 2,</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"email": "Pramod@reqres.in",</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"first_name": "Pramod",</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"last_name": "Weaver",</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"avatar": "https://reqres.in/img/faces/2-image.jpg"</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"support":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"url": "https://reqres.in/#support-heading",</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"text": "To keep ReqRes free, contributions towards server costs are appreciated!"</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"id": 2,</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"data":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"id": 2,</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"email": "janet@reqres.in",</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"first_name": "Janet",</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"last_name": "Weaver",</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"avatar": "https://reqres.in/img/faces/2-image.jpg"</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"support":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"url": "https://reqres.in/#support-heading",</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"text": "To keep ReqRes free, contributions towards server costs are appreciated!"</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t/>
            </a:r>
            <a:endParaRPr sz="600">
              <a:solidFill>
                <a:schemeClr val="dk1"/>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303"/>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response status codes</a:t>
            </a:r>
            <a:endParaRPr b="1" sz="4300">
              <a:solidFill>
                <a:srgbClr val="FF0000"/>
              </a:solidFill>
              <a:highlight>
                <a:srgbClr val="FFE599"/>
              </a:highlight>
              <a:latin typeface="Lato"/>
              <a:ea typeface="Lato"/>
              <a:cs typeface="Lato"/>
              <a:sym typeface="Lato"/>
            </a:endParaRPr>
          </a:p>
        </p:txBody>
      </p:sp>
      <p:pic>
        <p:nvPicPr>
          <p:cNvPr id="2082" name="Google Shape;2082;p30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83" name="Google Shape;2083;p303"/>
          <p:cNvSpPr txBox="1"/>
          <p:nvPr/>
        </p:nvSpPr>
        <p:spPr>
          <a:xfrm>
            <a:off x="1821775" y="1450550"/>
            <a:ext cx="5703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 response status codes indicate whether a specific HTTP request has been successfully completed. Responses are grouped in five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Informational responses (100–199)</a:t>
            </a:r>
            <a:endParaRPr/>
          </a:p>
          <a:p>
            <a:pPr indent="0" lvl="0" marL="0" rtl="0" algn="l">
              <a:spcBef>
                <a:spcPts val="0"/>
              </a:spcBef>
              <a:spcAft>
                <a:spcPts val="0"/>
              </a:spcAft>
              <a:buNone/>
            </a:pPr>
            <a:r>
              <a:rPr lang="en"/>
              <a:t>Successful responses (200–299)</a:t>
            </a:r>
            <a:endParaRPr/>
          </a:p>
          <a:p>
            <a:pPr indent="0" lvl="0" marL="0" rtl="0" algn="l">
              <a:spcBef>
                <a:spcPts val="0"/>
              </a:spcBef>
              <a:spcAft>
                <a:spcPts val="0"/>
              </a:spcAft>
              <a:buNone/>
            </a:pPr>
            <a:r>
              <a:rPr lang="en"/>
              <a:t>Redirection messages (300–399)</a:t>
            </a:r>
            <a:endParaRPr/>
          </a:p>
          <a:p>
            <a:pPr indent="0" lvl="0" marL="0" rtl="0" algn="l">
              <a:spcBef>
                <a:spcPts val="0"/>
              </a:spcBef>
              <a:spcAft>
                <a:spcPts val="0"/>
              </a:spcAft>
              <a:buNone/>
            </a:pPr>
            <a:r>
              <a:rPr lang="en"/>
              <a:t>Client error responses (400–499)</a:t>
            </a:r>
            <a:endParaRPr/>
          </a:p>
          <a:p>
            <a:pPr indent="0" lvl="0" marL="0" rtl="0" algn="l">
              <a:spcBef>
                <a:spcPts val="0"/>
              </a:spcBef>
              <a:spcAft>
                <a:spcPts val="0"/>
              </a:spcAft>
              <a:buNone/>
            </a:pPr>
            <a:r>
              <a:rPr lang="en"/>
              <a:t>Server error responses (500–599)</a:t>
            </a:r>
            <a:endParaRPr/>
          </a:p>
        </p:txBody>
      </p:sp>
      <p:sp>
        <p:nvSpPr>
          <p:cNvPr id="2084" name="Google Shape;2084;p303"/>
          <p:cNvSpPr txBox="1"/>
          <p:nvPr/>
        </p:nvSpPr>
        <p:spPr>
          <a:xfrm>
            <a:off x="521425" y="3914175"/>
            <a:ext cx="88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https://developer.mozilla.org/en-US/docs/Web/HTTP/Status</a:t>
            </a:r>
            <a:endParaRPr/>
          </a:p>
          <a:p>
            <a:pPr indent="0" lvl="0" marL="0" rtl="0" algn="l">
              <a:spcBef>
                <a:spcPts val="0"/>
              </a:spcBef>
              <a:spcAft>
                <a:spcPts val="0"/>
              </a:spcAft>
              <a:buNone/>
            </a:pPr>
            <a:r>
              <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304"/>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User agent</a:t>
            </a:r>
            <a:endParaRPr b="1" sz="4300">
              <a:solidFill>
                <a:srgbClr val="FF0000"/>
              </a:solidFill>
              <a:highlight>
                <a:srgbClr val="FFE599"/>
              </a:highlight>
              <a:latin typeface="Lato"/>
              <a:ea typeface="Lato"/>
              <a:cs typeface="Lato"/>
              <a:sym typeface="Lato"/>
            </a:endParaRPr>
          </a:p>
        </p:txBody>
      </p:sp>
      <p:pic>
        <p:nvPicPr>
          <p:cNvPr id="2090" name="Google Shape;2090;p30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91" name="Google Shape;2091;p304"/>
          <p:cNvSpPr txBox="1"/>
          <p:nvPr/>
        </p:nvSpPr>
        <p:spPr>
          <a:xfrm>
            <a:off x="1821775" y="1450550"/>
            <a:ext cx="570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user agent is a computer program representing a person, for example, a browser in a Web context.</a:t>
            </a:r>
            <a:endParaRPr/>
          </a:p>
        </p:txBody>
      </p:sp>
      <p:sp>
        <p:nvSpPr>
          <p:cNvPr id="2092" name="Google Shape;2092;p304"/>
          <p:cNvSpPr txBox="1"/>
          <p:nvPr/>
        </p:nvSpPr>
        <p:spPr>
          <a:xfrm>
            <a:off x="521425" y="3914175"/>
            <a:ext cx="88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https://developer.mozilla.org/en-US/docs/Web/HTTP/Status</a:t>
            </a:r>
            <a:endParaRPr/>
          </a:p>
          <a:p>
            <a:pPr indent="0" lvl="0" marL="0" rtl="0" algn="l">
              <a:spcBef>
                <a:spcPts val="0"/>
              </a:spcBef>
              <a:spcAft>
                <a:spcPts val="0"/>
              </a:spcAft>
              <a:buNone/>
            </a:pPr>
            <a:r>
              <a:t/>
            </a:r>
            <a:endParaRPr/>
          </a:p>
        </p:txBody>
      </p:sp>
      <p:sp>
        <p:nvSpPr>
          <p:cNvPr id="2093" name="Google Shape;2093;p304"/>
          <p:cNvSpPr txBox="1"/>
          <p:nvPr/>
        </p:nvSpPr>
        <p:spPr>
          <a:xfrm>
            <a:off x="688800" y="2317475"/>
            <a:ext cx="75963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1B1B1B"/>
                </a:solidFill>
                <a:highlight>
                  <a:srgbClr val="FFFFFF"/>
                </a:highlight>
                <a:latin typeface="Roboto"/>
                <a:ea typeface="Roboto"/>
                <a:cs typeface="Roboto"/>
                <a:sym typeface="Roboto"/>
              </a:rPr>
              <a:t>The user agent string can be accessed with </a:t>
            </a:r>
            <a:r>
              <a:rPr lang="en" sz="1200" u="sng">
                <a:solidFill>
                  <a:schemeClr val="hlink"/>
                </a:solidFill>
                <a:highlight>
                  <a:srgbClr val="FFFFFF"/>
                </a:highlight>
                <a:latin typeface="Roboto"/>
                <a:ea typeface="Roboto"/>
                <a:cs typeface="Roboto"/>
                <a:sym typeface="Roboto"/>
                <a:hlinkClick r:id="rId5"/>
              </a:rPr>
              <a:t>JavaScript</a:t>
            </a:r>
            <a:r>
              <a:rPr lang="en" sz="1200">
                <a:solidFill>
                  <a:srgbClr val="1B1B1B"/>
                </a:solidFill>
                <a:highlight>
                  <a:srgbClr val="FFFFFF"/>
                </a:highlight>
                <a:latin typeface="Roboto"/>
                <a:ea typeface="Roboto"/>
                <a:cs typeface="Roboto"/>
                <a:sym typeface="Roboto"/>
              </a:rPr>
              <a:t> on the client side using the </a:t>
            </a:r>
            <a:r>
              <a:rPr lang="en" sz="1200" u="sng">
                <a:solidFill>
                  <a:schemeClr val="hlink"/>
                </a:solidFill>
                <a:highlight>
                  <a:srgbClr val="FFFFFF"/>
                </a:highlight>
                <a:latin typeface="Roboto"/>
                <a:ea typeface="Roboto"/>
                <a:cs typeface="Roboto"/>
                <a:sym typeface="Roboto"/>
                <a:hlinkClick r:id="rId6"/>
              </a:rPr>
              <a:t>NavigatorID.userAgent</a:t>
            </a:r>
            <a:r>
              <a:rPr lang="en" sz="1200">
                <a:solidFill>
                  <a:srgbClr val="1B1B1B"/>
                </a:solidFill>
                <a:highlight>
                  <a:srgbClr val="FFFFFF"/>
                </a:highlight>
                <a:latin typeface="Roboto"/>
                <a:ea typeface="Roboto"/>
                <a:cs typeface="Roboto"/>
                <a:sym typeface="Roboto"/>
              </a:rPr>
              <a:t> property.</a:t>
            </a:r>
            <a:endParaRPr sz="1200">
              <a:solidFill>
                <a:srgbClr val="1B1B1B"/>
              </a:solidFill>
              <a:highlight>
                <a:srgbClr val="FFFFFF"/>
              </a:highlight>
              <a:latin typeface="Roboto"/>
              <a:ea typeface="Roboto"/>
              <a:cs typeface="Roboto"/>
              <a:sym typeface="Roboto"/>
            </a:endParaRPr>
          </a:p>
          <a:p>
            <a:pPr indent="0" lvl="0" marL="0" rtl="0" algn="l">
              <a:lnSpc>
                <a:spcPct val="115000"/>
              </a:lnSpc>
              <a:spcBef>
                <a:spcPts val="2400"/>
              </a:spcBef>
              <a:spcAft>
                <a:spcPts val="2400"/>
              </a:spcAft>
              <a:buNone/>
            </a:pPr>
            <a:r>
              <a:rPr lang="en" sz="1200">
                <a:solidFill>
                  <a:srgbClr val="1B1B1B"/>
                </a:solidFill>
                <a:highlight>
                  <a:srgbClr val="FFFFFF"/>
                </a:highlight>
                <a:latin typeface="Roboto"/>
                <a:ea typeface="Roboto"/>
                <a:cs typeface="Roboto"/>
                <a:sym typeface="Roboto"/>
              </a:rPr>
              <a:t>A typical user agent string looks like this: "Mozilla/5.0 (X11; Ubuntu; Linux x86_64; rv:35.0) Gecko/20100101 Firefox/35.0".</a:t>
            </a:r>
            <a:endParaRPr sz="1200">
              <a:solidFill>
                <a:srgbClr val="1B1B1B"/>
              </a:solidFill>
              <a:highlight>
                <a:srgbClr val="FFFFFF"/>
              </a:highlight>
              <a:latin typeface="Roboto"/>
              <a:ea typeface="Roboto"/>
              <a:cs typeface="Roboto"/>
              <a:sym typeface="Roboto"/>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305"/>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HTML Forms</a:t>
            </a:r>
            <a:endParaRPr b="1" sz="4300">
              <a:solidFill>
                <a:srgbClr val="FF0000"/>
              </a:solidFill>
              <a:highlight>
                <a:srgbClr val="FFE599"/>
              </a:highlight>
              <a:latin typeface="Lato"/>
              <a:ea typeface="Lato"/>
              <a:cs typeface="Lato"/>
              <a:sym typeface="Lato"/>
            </a:endParaRPr>
          </a:p>
        </p:txBody>
      </p:sp>
      <p:pic>
        <p:nvPicPr>
          <p:cNvPr id="2099" name="Google Shape;2099;p30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100" name="Google Shape;2100;p305"/>
          <p:cNvSpPr txBox="1"/>
          <p:nvPr/>
        </p:nvSpPr>
        <p:spPr>
          <a:xfrm>
            <a:off x="238175" y="942000"/>
            <a:ext cx="57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Web forms — Working with user data</a:t>
            </a:r>
            <a:endParaRPr/>
          </a:p>
        </p:txBody>
      </p:sp>
      <p:pic>
        <p:nvPicPr>
          <p:cNvPr id="2101" name="Google Shape;2101;p305"/>
          <p:cNvPicPr preferRelativeResize="0"/>
          <p:nvPr/>
        </p:nvPicPr>
        <p:blipFill>
          <a:blip r:embed="rId4">
            <a:alphaModFix/>
          </a:blip>
          <a:stretch>
            <a:fillRect/>
          </a:stretch>
        </p:blipFill>
        <p:spPr>
          <a:xfrm>
            <a:off x="596600" y="1778325"/>
            <a:ext cx="2544875" cy="2239500"/>
          </a:xfrm>
          <a:prstGeom prst="rect">
            <a:avLst/>
          </a:prstGeom>
          <a:noFill/>
          <a:ln>
            <a:noFill/>
          </a:ln>
        </p:spPr>
      </p:pic>
      <p:sp>
        <p:nvSpPr>
          <p:cNvPr id="2102" name="Google Shape;2102;p305"/>
          <p:cNvSpPr txBox="1"/>
          <p:nvPr/>
        </p:nvSpPr>
        <p:spPr>
          <a:xfrm>
            <a:off x="4515250" y="1143375"/>
            <a:ext cx="3808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rPr>
              <a:t>&lt;form action="/my-handling-form-page" method="post"&gt;</a:t>
            </a:r>
            <a:endParaRPr sz="1200">
              <a:solidFill>
                <a:srgbClr val="1B1B1B"/>
              </a:solidFill>
            </a:endParaRPr>
          </a:p>
          <a:p>
            <a:pPr indent="0" lvl="0" marL="0" rtl="0" algn="l">
              <a:spcBef>
                <a:spcPts val="0"/>
              </a:spcBef>
              <a:spcAft>
                <a:spcPts val="0"/>
              </a:spcAft>
              <a:buNone/>
            </a:pPr>
            <a:r>
              <a:rPr lang="en" sz="1200">
                <a:solidFill>
                  <a:srgbClr val="1B1B1B"/>
                </a:solidFill>
              </a:rPr>
              <a:t> &lt;ul&gt;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&lt;label for="name"&gt;Name:&lt;/label&gt;</a:t>
            </a:r>
            <a:endParaRPr sz="1200">
              <a:solidFill>
                <a:srgbClr val="1B1B1B"/>
              </a:solidFill>
            </a:endParaRPr>
          </a:p>
          <a:p>
            <a:pPr indent="0" lvl="0" marL="0" rtl="0" algn="l">
              <a:spcBef>
                <a:spcPts val="0"/>
              </a:spcBef>
              <a:spcAft>
                <a:spcPts val="0"/>
              </a:spcAft>
              <a:buNone/>
            </a:pPr>
            <a:r>
              <a:rPr lang="en" sz="1200">
                <a:solidFill>
                  <a:srgbClr val="1B1B1B"/>
                </a:solidFill>
              </a:rPr>
              <a:t>    &lt;input type="text" id="name" name="user_name"&gt;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&lt;label for="mail"&gt;E-mail:&lt;/label&gt;</a:t>
            </a:r>
            <a:endParaRPr sz="1200">
              <a:solidFill>
                <a:srgbClr val="1B1B1B"/>
              </a:solidFill>
            </a:endParaRPr>
          </a:p>
          <a:p>
            <a:pPr indent="0" lvl="0" marL="0" rtl="0" algn="l">
              <a:spcBef>
                <a:spcPts val="0"/>
              </a:spcBef>
              <a:spcAft>
                <a:spcPts val="0"/>
              </a:spcAft>
              <a:buNone/>
            </a:pPr>
            <a:r>
              <a:rPr lang="en" sz="1200">
                <a:solidFill>
                  <a:srgbClr val="1B1B1B"/>
                </a:solidFill>
              </a:rPr>
              <a:t>    &lt;input type="email" id="mail" name="user_email"&gt;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&lt;label for="msg"&gt;Message:&lt;/label&gt;</a:t>
            </a:r>
            <a:endParaRPr sz="1200">
              <a:solidFill>
                <a:srgbClr val="1B1B1B"/>
              </a:solidFill>
            </a:endParaRPr>
          </a:p>
          <a:p>
            <a:pPr indent="0" lvl="0" marL="0" rtl="0" algn="l">
              <a:spcBef>
                <a:spcPts val="0"/>
              </a:spcBef>
              <a:spcAft>
                <a:spcPts val="0"/>
              </a:spcAft>
              <a:buNone/>
            </a:pPr>
            <a:r>
              <a:rPr lang="en" sz="1200">
                <a:solidFill>
                  <a:srgbClr val="1B1B1B"/>
                </a:solidFill>
              </a:rPr>
              <a:t>    &lt;textarea id="msg" name="user_message"&gt;&lt;/textarea&gt;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&lt;/ul&gt;</a:t>
            </a:r>
            <a:endParaRPr sz="1200">
              <a:solidFill>
                <a:srgbClr val="1B1B1B"/>
              </a:solidFill>
            </a:endParaRPr>
          </a:p>
          <a:p>
            <a:pPr indent="0" lvl="0" marL="0" rtl="0" algn="l">
              <a:spcBef>
                <a:spcPts val="0"/>
              </a:spcBef>
              <a:spcAft>
                <a:spcPts val="0"/>
              </a:spcAft>
              <a:buNone/>
            </a:pPr>
            <a:r>
              <a:rPr lang="en" sz="1200">
                <a:solidFill>
                  <a:srgbClr val="1B1B1B"/>
                </a:solidFill>
              </a:rPr>
              <a:t>&lt;/form&gt;</a:t>
            </a:r>
            <a:endParaRPr sz="1200">
              <a:solidFill>
                <a:srgbClr val="1B1B1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6775" y="283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Agenda </a:t>
            </a:r>
            <a:endParaRPr b="1" sz="5000">
              <a:solidFill>
                <a:srgbClr val="9900FF"/>
              </a:solidFill>
              <a:latin typeface="Lato"/>
              <a:ea typeface="Lato"/>
              <a:cs typeface="Lato"/>
              <a:sym typeface="Lato"/>
            </a:endParaRPr>
          </a:p>
        </p:txBody>
      </p:sp>
      <p:sp>
        <p:nvSpPr>
          <p:cNvPr id="76" name="Google Shape;76;p15"/>
          <p:cNvSpPr txBox="1"/>
          <p:nvPr/>
        </p:nvSpPr>
        <p:spPr>
          <a:xfrm>
            <a:off x="488350" y="1124850"/>
            <a:ext cx="7604100" cy="34236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Introduction to Software Testing?</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Details on SDLC and Different Models.</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STLC Life </a:t>
            </a:r>
            <a:r>
              <a:rPr b="1" lang="en" sz="2100">
                <a:solidFill>
                  <a:srgbClr val="6F7287"/>
                </a:solidFill>
                <a:highlight>
                  <a:srgbClr val="FFFFFF"/>
                </a:highlight>
                <a:latin typeface="Lato"/>
                <a:ea typeface="Lato"/>
                <a:cs typeface="Lato"/>
                <a:sym typeface="Lato"/>
              </a:rPr>
              <a:t>Cycle &amp; 7 Principles of Software Testing.</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RTM &amp; Different Types of Software Testing.</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Test Design Techniques </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Bugs, Severity vs Priority </a:t>
            </a:r>
            <a:endParaRPr b="1" sz="2100">
              <a:solidFill>
                <a:srgbClr val="6F7287"/>
              </a:solidFill>
              <a:highlight>
                <a:srgbClr val="FFFFFF"/>
              </a:highlight>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2"/>
          <p:cNvPicPr preferRelativeResize="0"/>
          <p:nvPr/>
        </p:nvPicPr>
        <p:blipFill>
          <a:blip r:embed="rId3">
            <a:alphaModFix/>
          </a:blip>
          <a:stretch>
            <a:fillRect/>
          </a:stretch>
        </p:blipFill>
        <p:spPr>
          <a:xfrm>
            <a:off x="401000" y="135225"/>
            <a:ext cx="8085775" cy="4477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3"/>
          <p:cNvPicPr preferRelativeResize="0"/>
          <p:nvPr/>
        </p:nvPicPr>
        <p:blipFill>
          <a:blip r:embed="rId3">
            <a:alphaModFix/>
          </a:blip>
          <a:stretch>
            <a:fillRect/>
          </a:stretch>
        </p:blipFill>
        <p:spPr>
          <a:xfrm>
            <a:off x="1746875" y="195250"/>
            <a:ext cx="5527751" cy="4296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4"/>
          <p:cNvPicPr preferRelativeResize="0"/>
          <p:nvPr/>
        </p:nvPicPr>
        <p:blipFill>
          <a:blip r:embed="rId3">
            <a:alphaModFix/>
          </a:blip>
          <a:stretch>
            <a:fillRect/>
          </a:stretch>
        </p:blipFill>
        <p:spPr>
          <a:xfrm>
            <a:off x="881875" y="829600"/>
            <a:ext cx="7380249" cy="2779425"/>
          </a:xfrm>
          <a:prstGeom prst="rect">
            <a:avLst/>
          </a:prstGeom>
          <a:noFill/>
          <a:ln>
            <a:noFill/>
          </a:ln>
        </p:spPr>
      </p:pic>
      <p:pic>
        <p:nvPicPr>
          <p:cNvPr id="256" name="Google Shape;256;p44"/>
          <p:cNvPicPr preferRelativeResize="0"/>
          <p:nvPr/>
        </p:nvPicPr>
        <p:blipFill>
          <a:blip r:embed="rId4">
            <a:alphaModFix/>
          </a:blip>
          <a:stretch>
            <a:fillRect/>
          </a:stretch>
        </p:blipFill>
        <p:spPr>
          <a:xfrm>
            <a:off x="7380925" y="599125"/>
            <a:ext cx="1255375" cy="621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5"/>
          <p:cNvPicPr preferRelativeResize="0"/>
          <p:nvPr/>
        </p:nvPicPr>
        <p:blipFill>
          <a:blip r:embed="rId3">
            <a:alphaModFix/>
          </a:blip>
          <a:stretch>
            <a:fillRect/>
          </a:stretch>
        </p:blipFill>
        <p:spPr>
          <a:xfrm>
            <a:off x="934401" y="375300"/>
            <a:ext cx="7365776" cy="41432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6"/>
          <p:cNvPicPr preferRelativeResize="0"/>
          <p:nvPr/>
        </p:nvPicPr>
        <p:blipFill>
          <a:blip r:embed="rId3">
            <a:alphaModFix/>
          </a:blip>
          <a:stretch>
            <a:fillRect/>
          </a:stretch>
        </p:blipFill>
        <p:spPr>
          <a:xfrm>
            <a:off x="1183000" y="24775"/>
            <a:ext cx="6625750" cy="4709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Types of Software Testing</a:t>
            </a:r>
            <a:endParaRPr b="1" sz="4000">
              <a:solidFill>
                <a:srgbClr val="9900FF"/>
              </a:solidFill>
              <a:latin typeface="Lato"/>
              <a:ea typeface="Lato"/>
              <a:cs typeface="Lato"/>
              <a:sym typeface="Lato"/>
            </a:endParaRPr>
          </a:p>
        </p:txBody>
      </p:sp>
      <p:sp>
        <p:nvSpPr>
          <p:cNvPr id="272" name="Google Shape;272;p47"/>
          <p:cNvSpPr txBox="1"/>
          <p:nvPr/>
        </p:nvSpPr>
        <p:spPr>
          <a:xfrm>
            <a:off x="363150" y="1596100"/>
            <a:ext cx="80325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800"/>
              <a:t>Functional Testing</a:t>
            </a:r>
            <a:endParaRPr b="1" sz="2800"/>
          </a:p>
        </p:txBody>
      </p:sp>
      <p:sp>
        <p:nvSpPr>
          <p:cNvPr id="273" name="Google Shape;273;p47"/>
          <p:cNvSpPr txBox="1"/>
          <p:nvPr/>
        </p:nvSpPr>
        <p:spPr>
          <a:xfrm>
            <a:off x="4689175" y="1596100"/>
            <a:ext cx="397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t>Non-Functional Testing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Testing Pyramid</a:t>
            </a:r>
            <a:endParaRPr b="1" sz="4000">
              <a:solidFill>
                <a:srgbClr val="9900FF"/>
              </a:solidFill>
              <a:latin typeface="Lato"/>
              <a:ea typeface="Lato"/>
              <a:cs typeface="Lato"/>
              <a:sym typeface="Lato"/>
            </a:endParaRPr>
          </a:p>
        </p:txBody>
      </p:sp>
      <p:pic>
        <p:nvPicPr>
          <p:cNvPr id="279" name="Google Shape;279;p48"/>
          <p:cNvPicPr preferRelativeResize="0"/>
          <p:nvPr/>
        </p:nvPicPr>
        <p:blipFill>
          <a:blip r:embed="rId3">
            <a:alphaModFix/>
          </a:blip>
          <a:stretch>
            <a:fillRect/>
          </a:stretch>
        </p:blipFill>
        <p:spPr>
          <a:xfrm>
            <a:off x="2148365" y="1123850"/>
            <a:ext cx="4957763" cy="34472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9"/>
          <p:cNvPicPr preferRelativeResize="0"/>
          <p:nvPr/>
        </p:nvPicPr>
        <p:blipFill>
          <a:blip r:embed="rId3">
            <a:alphaModFix/>
          </a:blip>
          <a:stretch>
            <a:fillRect/>
          </a:stretch>
        </p:blipFill>
        <p:spPr>
          <a:xfrm>
            <a:off x="1575425" y="359950"/>
            <a:ext cx="6709700" cy="4072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290" name="Google Shape;290;p50"/>
          <p:cNvPicPr preferRelativeResize="0"/>
          <p:nvPr/>
        </p:nvPicPr>
        <p:blipFill>
          <a:blip r:embed="rId3">
            <a:alphaModFix/>
          </a:blip>
          <a:stretch>
            <a:fillRect/>
          </a:stretch>
        </p:blipFill>
        <p:spPr>
          <a:xfrm>
            <a:off x="1444775" y="596775"/>
            <a:ext cx="6254449" cy="3422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Unit Testing</a:t>
            </a:r>
            <a:endParaRPr b="1" sz="4000">
              <a:solidFill>
                <a:srgbClr val="9900FF"/>
              </a:solidFill>
              <a:latin typeface="Lato"/>
              <a:ea typeface="Lato"/>
              <a:cs typeface="Lato"/>
              <a:sym typeface="Lato"/>
            </a:endParaRPr>
          </a:p>
        </p:txBody>
      </p:sp>
      <p:sp>
        <p:nvSpPr>
          <p:cNvPr id="296" name="Google Shape;296;p51"/>
          <p:cNvSpPr txBox="1"/>
          <p:nvPr/>
        </p:nvSpPr>
        <p:spPr>
          <a:xfrm>
            <a:off x="517450" y="970325"/>
            <a:ext cx="8295300" cy="892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300"/>
              <a:t>Type of software testing</a:t>
            </a:r>
            <a:r>
              <a:rPr lang="en" sz="2300"/>
              <a:t> where </a:t>
            </a:r>
            <a:r>
              <a:rPr b="1" lang="en" sz="2300">
                <a:highlight>
                  <a:schemeClr val="accent6"/>
                </a:highlight>
              </a:rPr>
              <a:t>individual units</a:t>
            </a:r>
            <a:r>
              <a:rPr lang="en" sz="2300"/>
              <a:t> or components of a software are tested</a:t>
            </a:r>
            <a:endParaRPr sz="2300"/>
          </a:p>
        </p:txBody>
      </p:sp>
      <p:sp>
        <p:nvSpPr>
          <p:cNvPr id="297" name="Google Shape;297;p51"/>
          <p:cNvSpPr txBox="1"/>
          <p:nvPr/>
        </p:nvSpPr>
        <p:spPr>
          <a:xfrm>
            <a:off x="945900" y="1926313"/>
            <a:ext cx="67893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350">
                <a:solidFill>
                  <a:srgbClr val="222222"/>
                </a:solidFill>
                <a:highlight>
                  <a:srgbClr val="FFFFFF"/>
                </a:highlight>
              </a:rPr>
              <a:t>Unit tests help to fix bugs early in the development cycle and save costs.</a:t>
            </a:r>
            <a:endParaRPr sz="1350">
              <a:solidFill>
                <a:srgbClr val="222222"/>
              </a:solidFill>
              <a:highlight>
                <a:srgbClr val="FFFFFF"/>
              </a:highlight>
            </a:endParaRPr>
          </a:p>
        </p:txBody>
      </p:sp>
      <p:sp>
        <p:nvSpPr>
          <p:cNvPr id="298" name="Google Shape;298;p51"/>
          <p:cNvSpPr txBox="1"/>
          <p:nvPr/>
        </p:nvSpPr>
        <p:spPr>
          <a:xfrm>
            <a:off x="994425" y="2434600"/>
            <a:ext cx="7466700" cy="870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350">
                <a:solidFill>
                  <a:srgbClr val="222222"/>
                </a:solidFill>
                <a:highlight>
                  <a:srgbClr val="FFFF00"/>
                </a:highlight>
              </a:rPr>
              <a:t>A developer writes a section of code in the application just to test the function. They would later comment out and finally remove the test code when the application is deployed.</a:t>
            </a:r>
            <a:endParaRPr b="1" sz="1350">
              <a:solidFill>
                <a:srgbClr val="222222"/>
              </a:solidFill>
              <a:highlight>
                <a:srgbClr val="FFFF00"/>
              </a:highlight>
            </a:endParaRPr>
          </a:p>
        </p:txBody>
      </p:sp>
      <p:sp>
        <p:nvSpPr>
          <p:cNvPr id="299" name="Google Shape;299;p51"/>
          <p:cNvSpPr txBox="1"/>
          <p:nvPr/>
        </p:nvSpPr>
        <p:spPr>
          <a:xfrm>
            <a:off x="1063000" y="3463275"/>
            <a:ext cx="6540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A coder generally uses a </a:t>
            </a:r>
            <a:r>
              <a:rPr b="1" lang="en" sz="1350">
                <a:solidFill>
                  <a:srgbClr val="222222"/>
                </a:solidFill>
                <a:highlight>
                  <a:srgbClr val="FFFFFF"/>
                </a:highlight>
              </a:rPr>
              <a:t>UnitTest Framework</a:t>
            </a:r>
            <a:r>
              <a:rPr lang="en" sz="1350">
                <a:solidFill>
                  <a:srgbClr val="222222"/>
                </a:solidFill>
                <a:highlight>
                  <a:srgbClr val="FFFFFF"/>
                </a:highlight>
              </a:rPr>
              <a:t> to develop automated test cases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2" name="Google Shape;82;p16"/>
          <p:cNvSpPr/>
          <p:nvPr/>
        </p:nvSpPr>
        <p:spPr>
          <a:xfrm>
            <a:off x="1530050" y="44830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BF9000"/>
                </a:solidFill>
              </a:rPr>
              <a:t>Focus on One Thing.</a:t>
            </a:r>
            <a:endParaRPr b="1" sz="1900">
              <a:solidFill>
                <a:srgbClr val="BF9000"/>
              </a:solidFill>
            </a:endParaRPr>
          </a:p>
        </p:txBody>
      </p:sp>
      <p:sp>
        <p:nvSpPr>
          <p:cNvPr id="83" name="Google Shape;83;p16"/>
          <p:cNvSpPr/>
          <p:nvPr/>
        </p:nvSpPr>
        <p:spPr>
          <a:xfrm>
            <a:off x="1530050" y="257175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900">
                <a:solidFill>
                  <a:srgbClr val="BF9000"/>
                </a:solidFill>
              </a:rPr>
              <a:t>70% is Perfect</a:t>
            </a:r>
            <a:br>
              <a:rPr b="1" lang="en" sz="1900">
                <a:solidFill>
                  <a:srgbClr val="BF9000"/>
                </a:solidFill>
              </a:rPr>
            </a:br>
            <a:r>
              <a:rPr b="1" lang="en" sz="1900">
                <a:solidFill>
                  <a:srgbClr val="BF9000"/>
                </a:solidFill>
              </a:rPr>
              <a:t>100% is Failure</a:t>
            </a:r>
            <a:endParaRPr b="1" sz="1900">
              <a:solidFill>
                <a:srgbClr val="BF9000"/>
              </a:solidFill>
            </a:endParaRPr>
          </a:p>
          <a:p>
            <a:pPr indent="0" lvl="0" marL="0" rtl="0" algn="ctr">
              <a:spcBef>
                <a:spcPts val="0"/>
              </a:spcBef>
              <a:spcAft>
                <a:spcPts val="0"/>
              </a:spcAft>
              <a:buNone/>
            </a:pPr>
            <a:r>
              <a:t/>
            </a:r>
            <a:endParaRPr b="1" sz="1900">
              <a:solidFill>
                <a:srgbClr val="BF9000"/>
              </a:solidFill>
            </a:endParaRPr>
          </a:p>
        </p:txBody>
      </p:sp>
      <p:sp>
        <p:nvSpPr>
          <p:cNvPr id="84" name="Google Shape;84;p16"/>
          <p:cNvSpPr/>
          <p:nvPr/>
        </p:nvSpPr>
        <p:spPr>
          <a:xfrm>
            <a:off x="4613100" y="49895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BF9000"/>
                </a:solidFill>
              </a:rPr>
              <a:t>5% : 95% Rule</a:t>
            </a:r>
            <a:endParaRPr b="1" sz="1900">
              <a:solidFill>
                <a:srgbClr val="BF9000"/>
              </a:solidFill>
            </a:endParaRPr>
          </a:p>
        </p:txBody>
      </p:sp>
      <p:sp>
        <p:nvSpPr>
          <p:cNvPr id="85" name="Google Shape;85;p16"/>
          <p:cNvSpPr/>
          <p:nvPr/>
        </p:nvSpPr>
        <p:spPr>
          <a:xfrm>
            <a:off x="4613100" y="257175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BF9000"/>
                </a:solidFill>
              </a:rPr>
              <a:t>New Action</a:t>
            </a:r>
            <a:endParaRPr b="1" sz="1900">
              <a:solidFill>
                <a:srgbClr val="BF9000"/>
              </a:solidFill>
            </a:endParaRPr>
          </a:p>
        </p:txBody>
      </p:sp>
      <p:sp>
        <p:nvSpPr>
          <p:cNvPr id="86" name="Google Shape;86;p16"/>
          <p:cNvSpPr txBox="1"/>
          <p:nvPr/>
        </p:nvSpPr>
        <p:spPr>
          <a:xfrm>
            <a:off x="-548675" y="0"/>
            <a:ext cx="3000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9900FF"/>
                </a:solidFill>
                <a:latin typeface="Lato"/>
                <a:ea typeface="Lato"/>
                <a:cs typeface="Lato"/>
                <a:sym typeface="Lato"/>
              </a:rPr>
              <a:t>Rules</a:t>
            </a:r>
            <a:endParaRPr b="1" sz="3500">
              <a:solidFill>
                <a:srgbClr val="BF90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9900FF"/>
                </a:solidFill>
                <a:latin typeface="Lato"/>
                <a:ea typeface="Lato"/>
                <a:cs typeface="Lato"/>
                <a:sym typeface="Lato"/>
              </a:rPr>
              <a:t>Code coverage techniques used in Unit Testing </a:t>
            </a:r>
            <a:endParaRPr b="1" sz="3100">
              <a:solidFill>
                <a:srgbClr val="9900FF"/>
              </a:solidFill>
              <a:latin typeface="Lato"/>
              <a:ea typeface="Lato"/>
              <a:cs typeface="Lato"/>
              <a:sym typeface="Lato"/>
            </a:endParaRPr>
          </a:p>
        </p:txBody>
      </p:sp>
      <p:sp>
        <p:nvSpPr>
          <p:cNvPr id="305" name="Google Shape;305;p52"/>
          <p:cNvSpPr txBox="1"/>
          <p:nvPr/>
        </p:nvSpPr>
        <p:spPr>
          <a:xfrm>
            <a:off x="1083225" y="1501825"/>
            <a:ext cx="8295300" cy="2308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Char char="●"/>
            </a:pPr>
            <a:r>
              <a:rPr b="1" lang="en" sz="2300"/>
              <a:t>Statement Coverage</a:t>
            </a:r>
            <a:endParaRPr b="1" sz="2300"/>
          </a:p>
          <a:p>
            <a:pPr indent="-374650" lvl="0" marL="457200" rtl="0" algn="l">
              <a:spcBef>
                <a:spcPts val="0"/>
              </a:spcBef>
              <a:spcAft>
                <a:spcPts val="0"/>
              </a:spcAft>
              <a:buSzPts val="2300"/>
              <a:buChar char="●"/>
            </a:pPr>
            <a:r>
              <a:rPr lang="en" sz="2300"/>
              <a:t>Decision Coverage</a:t>
            </a:r>
            <a:endParaRPr sz="2300"/>
          </a:p>
          <a:p>
            <a:pPr indent="-374650" lvl="0" marL="457200" rtl="0" algn="l">
              <a:spcBef>
                <a:spcPts val="0"/>
              </a:spcBef>
              <a:spcAft>
                <a:spcPts val="0"/>
              </a:spcAft>
              <a:buSzPts val="2300"/>
              <a:buChar char="●"/>
            </a:pPr>
            <a:r>
              <a:rPr lang="en" sz="2300"/>
              <a:t>Branch Coverage</a:t>
            </a:r>
            <a:endParaRPr sz="2300"/>
          </a:p>
          <a:p>
            <a:pPr indent="-374650" lvl="0" marL="457200" rtl="0" algn="l">
              <a:spcBef>
                <a:spcPts val="0"/>
              </a:spcBef>
              <a:spcAft>
                <a:spcPts val="0"/>
              </a:spcAft>
              <a:buSzPts val="2300"/>
              <a:buChar char="●"/>
            </a:pPr>
            <a:r>
              <a:rPr lang="en" sz="2300"/>
              <a:t>Condition Coverage</a:t>
            </a:r>
            <a:endParaRPr sz="2300"/>
          </a:p>
          <a:p>
            <a:pPr indent="-374650" lvl="0" marL="457200" rtl="0" algn="l">
              <a:spcBef>
                <a:spcPts val="0"/>
              </a:spcBef>
              <a:spcAft>
                <a:spcPts val="0"/>
              </a:spcAft>
              <a:buSzPts val="2300"/>
              <a:buChar char="●"/>
            </a:pPr>
            <a:r>
              <a:rPr lang="en" sz="2300"/>
              <a:t>Finite State Machine Coverage</a:t>
            </a:r>
            <a:endParaRPr sz="2300"/>
          </a:p>
          <a:p>
            <a:pPr indent="0" lvl="0" marL="914400" rtl="0" algn="l">
              <a:spcBef>
                <a:spcPts val="0"/>
              </a:spcBef>
              <a:spcAft>
                <a:spcPts val="0"/>
              </a:spcAft>
              <a:buNone/>
            </a:pPr>
            <a:r>
              <a:t/>
            </a:r>
            <a:endParaRPr sz="2300"/>
          </a:p>
        </p:txBody>
      </p:sp>
      <p:pic>
        <p:nvPicPr>
          <p:cNvPr id="306" name="Google Shape;306;p52"/>
          <p:cNvPicPr preferRelativeResize="0"/>
          <p:nvPr/>
        </p:nvPicPr>
        <p:blipFill>
          <a:blip r:embed="rId3">
            <a:alphaModFix/>
          </a:blip>
          <a:stretch>
            <a:fillRect/>
          </a:stretch>
        </p:blipFill>
        <p:spPr>
          <a:xfrm>
            <a:off x="5961700" y="1359200"/>
            <a:ext cx="2895600" cy="2305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Unit Testing</a:t>
            </a:r>
            <a:endParaRPr b="1" sz="4000">
              <a:solidFill>
                <a:srgbClr val="9900FF"/>
              </a:solidFill>
              <a:latin typeface="Lato"/>
              <a:ea typeface="Lato"/>
              <a:cs typeface="Lato"/>
              <a:sym typeface="Lato"/>
            </a:endParaRPr>
          </a:p>
        </p:txBody>
      </p:sp>
      <p:sp>
        <p:nvSpPr>
          <p:cNvPr id="312" name="Google Shape;312;p53"/>
          <p:cNvSpPr txBox="1"/>
          <p:nvPr/>
        </p:nvSpPr>
        <p:spPr>
          <a:xfrm>
            <a:off x="517450" y="970325"/>
            <a:ext cx="82953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300"/>
              <a:t>Demo of Web App unit</a:t>
            </a:r>
            <a:endParaRPr sz="2300"/>
          </a:p>
        </p:txBody>
      </p:sp>
      <p:sp>
        <p:nvSpPr>
          <p:cNvPr id="313" name="Google Shape;313;p53"/>
          <p:cNvSpPr txBox="1"/>
          <p:nvPr/>
        </p:nvSpPr>
        <p:spPr>
          <a:xfrm>
            <a:off x="945900" y="1926313"/>
            <a:ext cx="67893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14" name="Google Shape;314;p53"/>
          <p:cNvSpPr txBox="1"/>
          <p:nvPr/>
        </p:nvSpPr>
        <p:spPr>
          <a:xfrm>
            <a:off x="994425" y="1851675"/>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350">
                <a:solidFill>
                  <a:srgbClr val="222222"/>
                </a:solidFill>
                <a:highlight>
                  <a:srgbClr val="FFFFFF"/>
                </a:highlight>
              </a:rPr>
              <a:t>isSumPositive function</a:t>
            </a:r>
            <a:endParaRPr sz="1350">
              <a:solidFill>
                <a:srgbClr val="222222"/>
              </a:solidFill>
              <a:highlight>
                <a:srgbClr val="FFFFFF"/>
              </a:highlight>
            </a:endParaRPr>
          </a:p>
        </p:txBody>
      </p:sp>
      <p:pic>
        <p:nvPicPr>
          <p:cNvPr id="315" name="Google Shape;315;p53"/>
          <p:cNvPicPr preferRelativeResize="0"/>
          <p:nvPr/>
        </p:nvPicPr>
        <p:blipFill>
          <a:blip r:embed="rId3">
            <a:alphaModFix/>
          </a:blip>
          <a:stretch>
            <a:fillRect/>
          </a:stretch>
        </p:blipFill>
        <p:spPr>
          <a:xfrm>
            <a:off x="5455175" y="1053200"/>
            <a:ext cx="3437149" cy="1189325"/>
          </a:xfrm>
          <a:prstGeom prst="rect">
            <a:avLst/>
          </a:prstGeom>
          <a:noFill/>
          <a:ln>
            <a:noFill/>
          </a:ln>
        </p:spPr>
      </p:pic>
      <p:pic>
        <p:nvPicPr>
          <p:cNvPr id="316" name="Google Shape;316;p53"/>
          <p:cNvPicPr preferRelativeResize="0"/>
          <p:nvPr/>
        </p:nvPicPr>
        <p:blipFill>
          <a:blip r:embed="rId4">
            <a:alphaModFix/>
          </a:blip>
          <a:stretch>
            <a:fillRect/>
          </a:stretch>
        </p:blipFill>
        <p:spPr>
          <a:xfrm>
            <a:off x="1125788" y="2194613"/>
            <a:ext cx="6082727" cy="25199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4"/>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S</a:t>
            </a:r>
            <a:r>
              <a:rPr b="1" lang="en">
                <a:solidFill>
                  <a:srgbClr val="9900FF"/>
                </a:solidFill>
              </a:rPr>
              <a:t>tatement Coverage!</a:t>
            </a:r>
            <a:endParaRPr b="1">
              <a:solidFill>
                <a:srgbClr val="9900FF"/>
              </a:solidFill>
            </a:endParaRPr>
          </a:p>
        </p:txBody>
      </p:sp>
      <p:sp>
        <p:nvSpPr>
          <p:cNvPr id="322" name="Google Shape;322;p54"/>
          <p:cNvSpPr txBox="1"/>
          <p:nvPr/>
        </p:nvSpPr>
        <p:spPr>
          <a:xfrm>
            <a:off x="669300" y="1285425"/>
            <a:ext cx="774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Statement coverage is a type of software testing that aims</a:t>
            </a:r>
            <a:r>
              <a:rPr b="1" lang="en" u="sng"/>
              <a:t> to ensure that every statement in a program has been executed at least once during testing.</a:t>
            </a:r>
            <a:r>
              <a:rPr lang="en"/>
              <a:t> This means that every line of code is tested, but not necessarily every possible path through the code.</a:t>
            </a:r>
            <a:endParaRPr/>
          </a:p>
        </p:txBody>
      </p:sp>
      <p:pic>
        <p:nvPicPr>
          <p:cNvPr id="323" name="Google Shape;323;p54"/>
          <p:cNvPicPr preferRelativeResize="0"/>
          <p:nvPr/>
        </p:nvPicPr>
        <p:blipFill>
          <a:blip r:embed="rId3">
            <a:alphaModFix/>
          </a:blip>
          <a:stretch>
            <a:fillRect/>
          </a:stretch>
        </p:blipFill>
        <p:spPr>
          <a:xfrm>
            <a:off x="5781825" y="2385650"/>
            <a:ext cx="2481899" cy="1917825"/>
          </a:xfrm>
          <a:prstGeom prst="rect">
            <a:avLst/>
          </a:prstGeom>
          <a:noFill/>
          <a:ln>
            <a:noFill/>
          </a:ln>
        </p:spPr>
      </p:pic>
      <p:sp>
        <p:nvSpPr>
          <p:cNvPr id="324" name="Google Shape;324;p54"/>
          <p:cNvSpPr txBox="1"/>
          <p:nvPr/>
        </p:nvSpPr>
        <p:spPr>
          <a:xfrm>
            <a:off x="385075" y="2571750"/>
            <a:ext cx="5271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achieve </a:t>
            </a:r>
            <a:r>
              <a:rPr b="1" lang="en"/>
              <a:t>100% statement coverage for this code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write a test case where a is greater than b, and another test case where b is greater than or equal to 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would ensure that both branches of the if statement are executed at least once, as well as the assignment and return statements.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Decision Coverage</a:t>
            </a:r>
            <a:endParaRPr b="1">
              <a:solidFill>
                <a:srgbClr val="9900FF"/>
              </a:solidFill>
            </a:endParaRPr>
          </a:p>
        </p:txBody>
      </p:sp>
      <p:sp>
        <p:nvSpPr>
          <p:cNvPr id="330" name="Google Shape;330;p55"/>
          <p:cNvSpPr txBox="1"/>
          <p:nvPr/>
        </p:nvSpPr>
        <p:spPr>
          <a:xfrm>
            <a:off x="669300" y="1285425"/>
            <a:ext cx="77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nsuring that all possible outcomes of a decision or boolean expression have been evaluated</a:t>
            </a:r>
            <a:endParaRPr/>
          </a:p>
        </p:txBody>
      </p:sp>
      <p:sp>
        <p:nvSpPr>
          <p:cNvPr id="331" name="Google Shape;331;p55"/>
          <p:cNvSpPr txBox="1"/>
          <p:nvPr/>
        </p:nvSpPr>
        <p:spPr>
          <a:xfrm>
            <a:off x="421725" y="1956150"/>
            <a:ext cx="5271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means that each possible true or false outcome must be tested at least once.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achieve 100% decision coverage,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would need to test both the true and false outcomes of the boolean expression x &gt; y. So,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might write two test cases: one where x is greater than y, and one where x is not greater than y</a:t>
            </a:r>
            <a:endParaRPr/>
          </a:p>
        </p:txBody>
      </p:sp>
      <p:pic>
        <p:nvPicPr>
          <p:cNvPr id="332" name="Google Shape;332;p55"/>
          <p:cNvPicPr preferRelativeResize="0"/>
          <p:nvPr/>
        </p:nvPicPr>
        <p:blipFill>
          <a:blip r:embed="rId3">
            <a:alphaModFix/>
          </a:blip>
          <a:stretch>
            <a:fillRect/>
          </a:stretch>
        </p:blipFill>
        <p:spPr>
          <a:xfrm>
            <a:off x="5616775" y="1898975"/>
            <a:ext cx="2685843" cy="2266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Branch Coverage</a:t>
            </a:r>
            <a:endParaRPr b="1">
              <a:solidFill>
                <a:srgbClr val="9900FF"/>
              </a:solidFill>
            </a:endParaRPr>
          </a:p>
        </p:txBody>
      </p:sp>
      <p:sp>
        <p:nvSpPr>
          <p:cNvPr id="338" name="Google Shape;338;p56"/>
          <p:cNvSpPr txBox="1"/>
          <p:nvPr/>
        </p:nvSpPr>
        <p:spPr>
          <a:xfrm>
            <a:off x="669300" y="1285425"/>
            <a:ext cx="77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ach possible path through a piece of code must be executed at least once. </a:t>
            </a:r>
            <a:endParaRPr/>
          </a:p>
        </p:txBody>
      </p:sp>
      <p:sp>
        <p:nvSpPr>
          <p:cNvPr id="339" name="Google Shape;339;p56"/>
          <p:cNvSpPr txBox="1"/>
          <p:nvPr/>
        </p:nvSpPr>
        <p:spPr>
          <a:xfrm>
            <a:off x="421725" y="1956150"/>
            <a:ext cx="5271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would need to test both the true and false outcomes of the boolean expression x &gt; 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well as both branches of the if statement.</a:t>
            </a:r>
            <a:endParaRPr/>
          </a:p>
        </p:txBody>
      </p:sp>
      <p:pic>
        <p:nvPicPr>
          <p:cNvPr id="340" name="Google Shape;340;p56"/>
          <p:cNvPicPr preferRelativeResize="0"/>
          <p:nvPr/>
        </p:nvPicPr>
        <p:blipFill>
          <a:blip r:embed="rId3">
            <a:alphaModFix/>
          </a:blip>
          <a:stretch>
            <a:fillRect/>
          </a:stretch>
        </p:blipFill>
        <p:spPr>
          <a:xfrm>
            <a:off x="5616775" y="1898975"/>
            <a:ext cx="2685843" cy="2266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Condition Coverage</a:t>
            </a:r>
            <a:endParaRPr b="1">
              <a:solidFill>
                <a:srgbClr val="9900FF"/>
              </a:solidFill>
            </a:endParaRPr>
          </a:p>
        </p:txBody>
      </p:sp>
      <p:sp>
        <p:nvSpPr>
          <p:cNvPr id="346" name="Google Shape;346;p57"/>
          <p:cNvSpPr txBox="1"/>
          <p:nvPr/>
        </p:nvSpPr>
        <p:spPr>
          <a:xfrm>
            <a:off x="669300" y="1285425"/>
            <a:ext cx="774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Condition coverage is similar to decision coverage, but it focuses specifically on ensuring that each possible combination of boolean sub-expressions within a decision have been evaluated</a:t>
            </a:r>
            <a:endParaRPr/>
          </a:p>
        </p:txBody>
      </p:sp>
      <p:sp>
        <p:nvSpPr>
          <p:cNvPr id="347" name="Google Shape;347;p57"/>
          <p:cNvSpPr txBox="1"/>
          <p:nvPr/>
        </p:nvSpPr>
        <p:spPr>
          <a:xfrm>
            <a:off x="779325" y="2385900"/>
            <a:ext cx="490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would need to test all possible combinations of the sub-expressions x &gt; y and y &gt; z.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we would need to test the true-true, true-false, false-true, and false-false combinations.</a:t>
            </a:r>
            <a:endParaRPr/>
          </a:p>
        </p:txBody>
      </p:sp>
      <p:pic>
        <p:nvPicPr>
          <p:cNvPr id="348" name="Google Shape;348;p57"/>
          <p:cNvPicPr preferRelativeResize="0"/>
          <p:nvPr/>
        </p:nvPicPr>
        <p:blipFill>
          <a:blip r:embed="rId3">
            <a:alphaModFix/>
          </a:blip>
          <a:stretch>
            <a:fillRect/>
          </a:stretch>
        </p:blipFill>
        <p:spPr>
          <a:xfrm>
            <a:off x="5781825" y="2027550"/>
            <a:ext cx="2560267" cy="1835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u="sng">
                <a:solidFill>
                  <a:srgbClr val="9900FF"/>
                </a:solidFill>
              </a:rPr>
              <a:t>Finite State Machine</a:t>
            </a:r>
            <a:r>
              <a:rPr b="1" lang="en">
                <a:solidFill>
                  <a:srgbClr val="9900FF"/>
                </a:solidFill>
              </a:rPr>
              <a:t> Coverage</a:t>
            </a:r>
            <a:endParaRPr b="1">
              <a:solidFill>
                <a:srgbClr val="9900FF"/>
              </a:solidFill>
            </a:endParaRPr>
          </a:p>
        </p:txBody>
      </p:sp>
      <p:sp>
        <p:nvSpPr>
          <p:cNvPr id="354" name="Google Shape;354;p58"/>
          <p:cNvSpPr txBox="1"/>
          <p:nvPr/>
        </p:nvSpPr>
        <p:spPr>
          <a:xfrm>
            <a:off x="669300" y="1285425"/>
            <a:ext cx="774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Finite state machine coverage is a testing technique that focuses on ensuring that all possible states and transitions within a finite state machine have been tested.</a:t>
            </a:r>
            <a:endParaRPr/>
          </a:p>
        </p:txBody>
      </p:sp>
      <p:sp>
        <p:nvSpPr>
          <p:cNvPr id="355" name="Google Shape;355;p58"/>
          <p:cNvSpPr txBox="1"/>
          <p:nvPr/>
        </p:nvSpPr>
        <p:spPr>
          <a:xfrm>
            <a:off x="449250" y="1973325"/>
            <a:ext cx="62712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consider a vending machine that dispenses snacks: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State 1: Idle</a:t>
            </a:r>
            <a:endParaRPr/>
          </a:p>
          <a:p>
            <a:pPr indent="0" lvl="0" marL="0" rtl="0" algn="l">
              <a:spcBef>
                <a:spcPts val="0"/>
              </a:spcBef>
              <a:spcAft>
                <a:spcPts val="0"/>
              </a:spcAft>
              <a:buClr>
                <a:schemeClr val="dk1"/>
              </a:buClr>
              <a:buSzPts val="1100"/>
              <a:buFont typeface="Arial"/>
              <a:buNone/>
            </a:pPr>
            <a:r>
              <a:rPr lang="en"/>
              <a:t>  -&gt; Money inserted: transition to state 2</a:t>
            </a:r>
            <a:endParaRPr/>
          </a:p>
          <a:p>
            <a:pPr indent="0" lvl="0" marL="0" rtl="0" algn="l">
              <a:spcBef>
                <a:spcPts val="0"/>
              </a:spcBef>
              <a:spcAft>
                <a:spcPts val="0"/>
              </a:spcAft>
              <a:buClr>
                <a:schemeClr val="dk1"/>
              </a:buClr>
              <a:buSzPts val="1100"/>
              <a:buFont typeface="Arial"/>
              <a:buNone/>
            </a:pPr>
            <a:r>
              <a:rPr lang="en"/>
              <a:t>State 2: Selecting product</a:t>
            </a:r>
            <a:endParaRPr/>
          </a:p>
          <a:p>
            <a:pPr indent="0" lvl="0" marL="0" rtl="0" algn="l">
              <a:spcBef>
                <a:spcPts val="0"/>
              </a:spcBef>
              <a:spcAft>
                <a:spcPts val="0"/>
              </a:spcAft>
              <a:buClr>
                <a:schemeClr val="dk1"/>
              </a:buClr>
              <a:buSzPts val="1100"/>
              <a:buFont typeface="Arial"/>
              <a:buNone/>
            </a:pPr>
            <a:r>
              <a:rPr lang="en"/>
              <a:t>  -&gt; Product selected: transition to state 3</a:t>
            </a:r>
            <a:endParaRPr/>
          </a:p>
          <a:p>
            <a:pPr indent="0" lvl="0" marL="0" rtl="0" algn="l">
              <a:spcBef>
                <a:spcPts val="0"/>
              </a:spcBef>
              <a:spcAft>
                <a:spcPts val="0"/>
              </a:spcAft>
              <a:buClr>
                <a:schemeClr val="dk1"/>
              </a:buClr>
              <a:buSzPts val="1100"/>
              <a:buFont typeface="Arial"/>
              <a:buNone/>
            </a:pPr>
            <a:r>
              <a:rPr lang="en"/>
              <a:t>  -&gt; Money refunded: transition to state 1</a:t>
            </a:r>
            <a:endParaRPr/>
          </a:p>
          <a:p>
            <a:pPr indent="0" lvl="0" marL="0" rtl="0" algn="l">
              <a:spcBef>
                <a:spcPts val="0"/>
              </a:spcBef>
              <a:spcAft>
                <a:spcPts val="0"/>
              </a:spcAft>
              <a:buClr>
                <a:schemeClr val="dk1"/>
              </a:buClr>
              <a:buSzPts val="1100"/>
              <a:buFont typeface="Arial"/>
              <a:buNone/>
            </a:pPr>
            <a:r>
              <a:rPr lang="en"/>
              <a:t>State 3: Dispensing product</a:t>
            </a:r>
            <a:endParaRPr/>
          </a:p>
          <a:p>
            <a:pPr indent="0" lvl="0" marL="0" rtl="0" algn="l">
              <a:spcBef>
                <a:spcPts val="0"/>
              </a:spcBef>
              <a:spcAft>
                <a:spcPts val="0"/>
              </a:spcAft>
              <a:buNone/>
            </a:pPr>
            <a:r>
              <a:rPr lang="en"/>
              <a:t>  -&gt; Product dispensed: transition to state 1</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To achieve 100% finite state machine coverage, we would need to test every possible combination of starting state and transitions within the machine.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Integration Testing</a:t>
            </a:r>
            <a:endParaRPr b="1" sz="4000">
              <a:solidFill>
                <a:srgbClr val="9900FF"/>
              </a:solidFill>
              <a:latin typeface="Lato"/>
              <a:ea typeface="Lato"/>
              <a:cs typeface="Lato"/>
              <a:sym typeface="Lato"/>
            </a:endParaRPr>
          </a:p>
        </p:txBody>
      </p:sp>
      <p:sp>
        <p:nvSpPr>
          <p:cNvPr id="361" name="Google Shape;361;p59"/>
          <p:cNvSpPr txBox="1"/>
          <p:nvPr/>
        </p:nvSpPr>
        <p:spPr>
          <a:xfrm>
            <a:off x="517450" y="970325"/>
            <a:ext cx="82953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300"/>
              <a:t>Type of software testing where 2 or more unit combined.</a:t>
            </a:r>
            <a:endParaRPr sz="2300"/>
          </a:p>
        </p:txBody>
      </p:sp>
      <p:sp>
        <p:nvSpPr>
          <p:cNvPr id="362" name="Google Shape;362;p59"/>
          <p:cNvSpPr txBox="1"/>
          <p:nvPr/>
        </p:nvSpPr>
        <p:spPr>
          <a:xfrm>
            <a:off x="562850" y="1926325"/>
            <a:ext cx="4344900" cy="830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950">
                <a:solidFill>
                  <a:srgbClr val="222222"/>
                </a:solidFill>
                <a:highlight>
                  <a:srgbClr val="FFFFFF"/>
                </a:highlight>
              </a:rPr>
              <a:t>Software modules are integrated logically and tested as a group.</a:t>
            </a:r>
            <a:endParaRPr sz="1950">
              <a:solidFill>
                <a:srgbClr val="222222"/>
              </a:solidFill>
              <a:highlight>
                <a:srgbClr val="FFFFFF"/>
              </a:highlight>
            </a:endParaRPr>
          </a:p>
        </p:txBody>
      </p:sp>
      <p:sp>
        <p:nvSpPr>
          <p:cNvPr id="363" name="Google Shape;363;p59"/>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64" name="Google Shape;364;p59"/>
          <p:cNvSpPr txBox="1"/>
          <p:nvPr/>
        </p:nvSpPr>
        <p:spPr>
          <a:xfrm>
            <a:off x="517450" y="3767925"/>
            <a:ext cx="6540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22222"/>
                </a:solidFill>
                <a:highlight>
                  <a:srgbClr val="FFFFFF"/>
                </a:highlight>
              </a:rPr>
              <a:t>Testing flow of data/information between the modules</a:t>
            </a:r>
            <a:r>
              <a:rPr lang="en" sz="1350">
                <a:solidFill>
                  <a:srgbClr val="222222"/>
                </a:solidFill>
                <a:highlight>
                  <a:srgbClr val="FFFFFF"/>
                </a:highlight>
              </a:rPr>
              <a:t>.</a:t>
            </a:r>
            <a:endParaRPr sz="1600"/>
          </a:p>
        </p:txBody>
      </p:sp>
      <p:pic>
        <p:nvPicPr>
          <p:cNvPr id="365" name="Google Shape;365;p59"/>
          <p:cNvPicPr preferRelativeResize="0"/>
          <p:nvPr/>
        </p:nvPicPr>
        <p:blipFill>
          <a:blip r:embed="rId3">
            <a:alphaModFix/>
          </a:blip>
          <a:stretch>
            <a:fillRect/>
          </a:stretch>
        </p:blipFill>
        <p:spPr>
          <a:xfrm>
            <a:off x="5366250" y="1863125"/>
            <a:ext cx="3626937" cy="2583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System</a:t>
            </a:r>
            <a:r>
              <a:rPr b="1" lang="en" sz="4000">
                <a:solidFill>
                  <a:srgbClr val="9900FF"/>
                </a:solidFill>
                <a:latin typeface="Lato"/>
                <a:ea typeface="Lato"/>
                <a:cs typeface="Lato"/>
                <a:sym typeface="Lato"/>
              </a:rPr>
              <a:t> Testing</a:t>
            </a:r>
            <a:endParaRPr b="1" sz="4000">
              <a:solidFill>
                <a:srgbClr val="9900FF"/>
              </a:solidFill>
              <a:latin typeface="Lato"/>
              <a:ea typeface="Lato"/>
              <a:cs typeface="Lato"/>
              <a:sym typeface="Lato"/>
            </a:endParaRPr>
          </a:p>
        </p:txBody>
      </p:sp>
      <p:sp>
        <p:nvSpPr>
          <p:cNvPr id="371" name="Google Shape;371;p60"/>
          <p:cNvSpPr txBox="1"/>
          <p:nvPr/>
        </p:nvSpPr>
        <p:spPr>
          <a:xfrm>
            <a:off x="517450" y="970325"/>
            <a:ext cx="3945900" cy="2447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100"/>
              <a:t>System testing is a testing level in which tests are performed to know if a complete build aligns with functional and nonfunctional requirements made for it</a:t>
            </a:r>
            <a:endParaRPr sz="2100"/>
          </a:p>
        </p:txBody>
      </p:sp>
      <p:sp>
        <p:nvSpPr>
          <p:cNvPr id="372" name="Google Shape;372;p60"/>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373" name="Google Shape;373;p60"/>
          <p:cNvPicPr preferRelativeResize="0"/>
          <p:nvPr/>
        </p:nvPicPr>
        <p:blipFill>
          <a:blip r:embed="rId3">
            <a:alphaModFix/>
          </a:blip>
          <a:stretch>
            <a:fillRect/>
          </a:stretch>
        </p:blipFill>
        <p:spPr>
          <a:xfrm>
            <a:off x="4698600" y="1145475"/>
            <a:ext cx="4268576" cy="30951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1"/>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Integration Testing</a:t>
            </a:r>
            <a:endParaRPr b="1" sz="4000">
              <a:solidFill>
                <a:srgbClr val="9900FF"/>
              </a:solidFill>
              <a:latin typeface="Lato"/>
              <a:ea typeface="Lato"/>
              <a:cs typeface="Lato"/>
              <a:sym typeface="Lato"/>
            </a:endParaRPr>
          </a:p>
        </p:txBody>
      </p:sp>
      <p:sp>
        <p:nvSpPr>
          <p:cNvPr id="379" name="Google Shape;379;p61"/>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80" name="Google Shape;380;p61"/>
          <p:cNvSpPr txBox="1"/>
          <p:nvPr/>
        </p:nvSpPr>
        <p:spPr>
          <a:xfrm>
            <a:off x="371725" y="970325"/>
            <a:ext cx="84024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The purpose of integration testing in the</a:t>
            </a:r>
            <a:r>
              <a:rPr b="1" lang="en" sz="1700">
                <a:solidFill>
                  <a:srgbClr val="9900FF"/>
                </a:solidFill>
              </a:rPr>
              <a:t> context of an ecommerce site</a:t>
            </a:r>
            <a:r>
              <a:rPr lang="en" sz="1700"/>
              <a:t> would be to </a:t>
            </a:r>
            <a:r>
              <a:rPr b="1" lang="en" sz="1700"/>
              <a:t>ensure that individual modules or components work together as expected</a:t>
            </a:r>
            <a:r>
              <a:rPr lang="en" sz="1700"/>
              <a: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For example, we might test the integration between </a:t>
            </a:r>
            <a:r>
              <a:rPr b="1" lang="en" sz="1700" u="sng"/>
              <a:t>the product catalog module and the shopping cart module to ensure that items are correctly added to the cart and that inventory is updated.</a:t>
            </a:r>
            <a:r>
              <a:rPr lang="en" sz="1700"/>
              <a: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We might also test the integration between </a:t>
            </a:r>
            <a:r>
              <a:rPr b="1" lang="en" sz="1700"/>
              <a:t>the payment processing module and the order fulfillment module to ensure that payments are correctly processed and that orders are shipped out in a timely manner. </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The test environment would be a testing environment with simulated interactions, and the test data would be specific to each module or component being tested.</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99400" y="162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Commitment!</a:t>
            </a:r>
            <a:br>
              <a:rPr b="1" lang="en" sz="5000">
                <a:solidFill>
                  <a:srgbClr val="9900FF"/>
                </a:solidFill>
                <a:latin typeface="Lato"/>
                <a:ea typeface="Lato"/>
                <a:cs typeface="Lato"/>
                <a:sym typeface="Lato"/>
              </a:rPr>
            </a:br>
            <a:r>
              <a:rPr b="1" lang="en" sz="5000">
                <a:solidFill>
                  <a:srgbClr val="9900FF"/>
                </a:solidFill>
                <a:latin typeface="Lato"/>
                <a:ea typeface="Lato"/>
                <a:cs typeface="Lato"/>
                <a:sym typeface="Lato"/>
              </a:rPr>
              <a:t>Block at least</a:t>
            </a:r>
            <a:endParaRPr b="1" sz="5000">
              <a:solidFill>
                <a:srgbClr val="9900FF"/>
              </a:solidFill>
              <a:latin typeface="Lato"/>
              <a:ea typeface="Lato"/>
              <a:cs typeface="Lato"/>
              <a:sym typeface="Lato"/>
            </a:endParaRPr>
          </a:p>
          <a:p>
            <a:pPr indent="0" lvl="0" marL="0" rtl="0" algn="ctr">
              <a:spcBef>
                <a:spcPts val="0"/>
              </a:spcBef>
              <a:spcAft>
                <a:spcPts val="0"/>
              </a:spcAft>
              <a:buNone/>
            </a:pPr>
            <a:r>
              <a:rPr b="1" lang="en" sz="5000">
                <a:solidFill>
                  <a:srgbClr val="BF9000"/>
                </a:solidFill>
                <a:latin typeface="Lato"/>
                <a:ea typeface="Lato"/>
                <a:cs typeface="Lato"/>
                <a:sym typeface="Lato"/>
              </a:rPr>
              <a:t> 7-8 hour Per Week.</a:t>
            </a:r>
            <a:endParaRPr b="1" sz="5000">
              <a:solidFill>
                <a:srgbClr val="BF9000"/>
              </a:solidFill>
              <a:latin typeface="Lato"/>
              <a:ea typeface="Lato"/>
              <a:cs typeface="Lato"/>
              <a:sym typeface="Lato"/>
            </a:endParaRPr>
          </a:p>
        </p:txBody>
      </p:sp>
      <p:pic>
        <p:nvPicPr>
          <p:cNvPr id="92" name="Google Shape;92;p1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System Testing</a:t>
            </a:r>
            <a:endParaRPr b="1" sz="4000">
              <a:solidFill>
                <a:srgbClr val="9900FF"/>
              </a:solidFill>
              <a:latin typeface="Lato"/>
              <a:ea typeface="Lato"/>
              <a:cs typeface="Lato"/>
              <a:sym typeface="Lato"/>
            </a:endParaRPr>
          </a:p>
        </p:txBody>
      </p:sp>
      <p:sp>
        <p:nvSpPr>
          <p:cNvPr id="386" name="Google Shape;386;p62"/>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87" name="Google Shape;387;p62"/>
          <p:cNvSpPr txBox="1"/>
          <p:nvPr/>
        </p:nvSpPr>
        <p:spPr>
          <a:xfrm>
            <a:off x="371725" y="970325"/>
            <a:ext cx="84024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The purpose of system testing in the context of an ecommerce site would be to </a:t>
            </a:r>
            <a:r>
              <a:rPr b="1" lang="en" sz="1900" u="sng"/>
              <a:t>verify that the entire system works as expected, from the user's perspective. </a:t>
            </a:r>
            <a:endParaRPr b="1" sz="1900" u="sng"/>
          </a:p>
          <a:p>
            <a:pPr indent="0" lvl="0" marL="0" rtl="0" algn="l">
              <a:spcBef>
                <a:spcPts val="0"/>
              </a:spcBef>
              <a:spcAft>
                <a:spcPts val="0"/>
              </a:spcAft>
              <a:buNone/>
            </a:pPr>
            <a:r>
              <a:t/>
            </a:r>
            <a:endParaRPr sz="1900"/>
          </a:p>
          <a:p>
            <a:pPr indent="0" lvl="0" marL="0" rtl="0" algn="l">
              <a:spcBef>
                <a:spcPts val="0"/>
              </a:spcBef>
              <a:spcAft>
                <a:spcPts val="0"/>
              </a:spcAft>
              <a:buNone/>
            </a:pPr>
            <a:r>
              <a:rPr lang="en" sz="1900"/>
              <a:t>This would involve </a:t>
            </a:r>
            <a:r>
              <a:rPr b="1" lang="en" sz="1900"/>
              <a:t>testing a range of user scenarios, such as browsing products, adding items to the cart, checking out, and making payments.</a:t>
            </a:r>
            <a:r>
              <a:rPr lang="en" sz="1900"/>
              <a:t>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The </a:t>
            </a:r>
            <a:r>
              <a:rPr b="1" lang="en" sz="1900"/>
              <a:t>test environment would be production-like, and the test data would be representative of the types of products, users, and transactions that the site is expected to handle</a:t>
            </a:r>
            <a:r>
              <a:rPr lang="en" sz="1900"/>
              <a:t>.</a:t>
            </a:r>
            <a:endParaRPr sz="19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Acceptance testing</a:t>
            </a:r>
            <a:endParaRPr b="1" sz="4000">
              <a:solidFill>
                <a:srgbClr val="9900FF"/>
              </a:solidFill>
              <a:latin typeface="Lato"/>
              <a:ea typeface="Lato"/>
              <a:cs typeface="Lato"/>
              <a:sym typeface="Lato"/>
            </a:endParaRPr>
          </a:p>
        </p:txBody>
      </p:sp>
      <p:sp>
        <p:nvSpPr>
          <p:cNvPr id="393" name="Google Shape;393;p63"/>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94" name="Google Shape;394;p63"/>
          <p:cNvSpPr txBox="1"/>
          <p:nvPr/>
        </p:nvSpPr>
        <p:spPr>
          <a:xfrm>
            <a:off x="371725" y="970325"/>
            <a:ext cx="8402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rgbClr val="FFFF00"/>
                </a:highlight>
              </a:rPr>
              <a:t>Acceptance testing is usually the final stage of testing</a:t>
            </a:r>
            <a:r>
              <a:rPr lang="en" sz="1700"/>
              <a:t> before the software is deployed, and </a:t>
            </a:r>
            <a:r>
              <a:rPr b="1" lang="en" sz="1700" u="sng">
                <a:highlight>
                  <a:srgbClr val="FFFF00"/>
                </a:highlight>
              </a:rPr>
              <a:t>it is typically conducted by the end-users, stakeholders</a:t>
            </a:r>
            <a:r>
              <a:rPr b="1" lang="en" sz="1700" u="sng"/>
              <a:t>, or other representatives of the business who are responsible for ensuring that the software meets their needs.</a:t>
            </a:r>
            <a:endParaRPr b="1" sz="1700" u="sng"/>
          </a:p>
        </p:txBody>
      </p:sp>
      <p:sp>
        <p:nvSpPr>
          <p:cNvPr id="395" name="Google Shape;395;p63"/>
          <p:cNvSpPr txBox="1"/>
          <p:nvPr/>
        </p:nvSpPr>
        <p:spPr>
          <a:xfrm>
            <a:off x="715125" y="2127075"/>
            <a:ext cx="7466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9900FF"/>
                </a:solidFill>
              </a:rPr>
              <a:t>User Acceptance Testing (UAT): </a:t>
            </a:r>
            <a:r>
              <a:rPr lang="en"/>
              <a:t>In this type of testing, </a:t>
            </a:r>
            <a:r>
              <a:rPr b="1" lang="en"/>
              <a:t>end-users or other stakeholders test the software in a real-world scenario to ensure that it meets their specific business requirements. </a:t>
            </a:r>
            <a:r>
              <a:rPr lang="en"/>
              <a:t>The purpose of UAT is to verify that the software is usable and meets the needs of the users.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9900FF"/>
                </a:solidFill>
              </a:rPr>
              <a:t>Business Acceptance Testing (BAT):</a:t>
            </a:r>
            <a:r>
              <a:rPr lang="en"/>
              <a:t> In this type of testing, representatives from the business side of the organization test the software to ensure that it meets the overall business goals and objectives. The purpose of BAT is to verify that the software aligns with the organization's strategic direction and that it will provide the intended value.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4"/>
          <p:cNvSpPr txBox="1"/>
          <p:nvPr>
            <p:ph type="title"/>
          </p:nvPr>
        </p:nvSpPr>
        <p:spPr>
          <a:xfrm>
            <a:off x="371725" y="-78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9900FF"/>
                </a:solidFill>
                <a:latin typeface="Lato"/>
                <a:ea typeface="Lato"/>
                <a:cs typeface="Lato"/>
                <a:sym typeface="Lato"/>
              </a:rPr>
              <a:t>System Testing vs Integration Testing</a:t>
            </a:r>
            <a:endParaRPr b="1" sz="3800">
              <a:solidFill>
                <a:srgbClr val="9900FF"/>
              </a:solidFill>
              <a:latin typeface="Lato"/>
              <a:ea typeface="Lato"/>
              <a:cs typeface="Lato"/>
              <a:sym typeface="Lato"/>
            </a:endParaRPr>
          </a:p>
        </p:txBody>
      </p:sp>
      <p:sp>
        <p:nvSpPr>
          <p:cNvPr id="401" name="Google Shape;401;p64"/>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02" name="Google Shape;402;p64"/>
          <p:cNvPicPr preferRelativeResize="0"/>
          <p:nvPr/>
        </p:nvPicPr>
        <p:blipFill rotWithShape="1">
          <a:blip r:embed="rId3">
            <a:alphaModFix/>
          </a:blip>
          <a:srcRect b="0" l="0" r="0" t="2419"/>
          <a:stretch/>
        </p:blipFill>
        <p:spPr>
          <a:xfrm>
            <a:off x="1780100" y="685475"/>
            <a:ext cx="5703852" cy="3890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371725" y="-78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9900FF"/>
                </a:solidFill>
                <a:latin typeface="Lato"/>
                <a:ea typeface="Lato"/>
                <a:cs typeface="Lato"/>
                <a:sym typeface="Lato"/>
              </a:rPr>
              <a:t>System Testing vs Integration Testing</a:t>
            </a:r>
            <a:endParaRPr b="1" sz="3800">
              <a:solidFill>
                <a:srgbClr val="9900FF"/>
              </a:solidFill>
              <a:latin typeface="Lato"/>
              <a:ea typeface="Lato"/>
              <a:cs typeface="Lato"/>
              <a:sym typeface="Lato"/>
            </a:endParaRPr>
          </a:p>
        </p:txBody>
      </p:sp>
      <p:sp>
        <p:nvSpPr>
          <p:cNvPr id="408" name="Google Shape;408;p65"/>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09" name="Google Shape;409;p65"/>
          <p:cNvPicPr preferRelativeResize="0"/>
          <p:nvPr/>
        </p:nvPicPr>
        <p:blipFill rotWithShape="1">
          <a:blip r:embed="rId3">
            <a:alphaModFix/>
          </a:blip>
          <a:srcRect b="0" l="0" r="0" t="2419"/>
          <a:stretch/>
        </p:blipFill>
        <p:spPr>
          <a:xfrm>
            <a:off x="1780100" y="685475"/>
            <a:ext cx="5703852" cy="3890650"/>
          </a:xfrm>
          <a:prstGeom prst="rect">
            <a:avLst/>
          </a:prstGeom>
          <a:noFill/>
          <a:ln>
            <a:noFill/>
          </a:ln>
        </p:spPr>
      </p:pic>
      <p:pic>
        <p:nvPicPr>
          <p:cNvPr id="410" name="Google Shape;410;p65"/>
          <p:cNvPicPr preferRelativeResize="0"/>
          <p:nvPr/>
        </p:nvPicPr>
        <p:blipFill>
          <a:blip r:embed="rId4">
            <a:alphaModFix/>
          </a:blip>
          <a:stretch>
            <a:fillRect/>
          </a:stretch>
        </p:blipFill>
        <p:spPr>
          <a:xfrm>
            <a:off x="1540975" y="732087"/>
            <a:ext cx="6373599" cy="37974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6"/>
          <p:cNvSpPr txBox="1"/>
          <p:nvPr>
            <p:ph type="title"/>
          </p:nvPr>
        </p:nvSpPr>
        <p:spPr>
          <a:xfrm>
            <a:off x="371725" y="3260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9900FF"/>
                </a:solidFill>
                <a:latin typeface="Lato"/>
                <a:ea typeface="Lato"/>
                <a:cs typeface="Lato"/>
                <a:sym typeface="Lato"/>
              </a:rPr>
              <a:t>System Testing vs E2E Testing</a:t>
            </a:r>
            <a:endParaRPr b="1" sz="3800">
              <a:solidFill>
                <a:srgbClr val="9900FF"/>
              </a:solidFill>
              <a:latin typeface="Lato"/>
              <a:ea typeface="Lato"/>
              <a:cs typeface="Lato"/>
              <a:sym typeface="Lato"/>
            </a:endParaRPr>
          </a:p>
        </p:txBody>
      </p:sp>
      <p:sp>
        <p:nvSpPr>
          <p:cNvPr id="416" name="Google Shape;416;p66"/>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17" name="Google Shape;417;p66"/>
          <p:cNvPicPr preferRelativeResize="0"/>
          <p:nvPr/>
        </p:nvPicPr>
        <p:blipFill>
          <a:blip r:embed="rId3">
            <a:alphaModFix/>
          </a:blip>
          <a:stretch>
            <a:fillRect/>
          </a:stretch>
        </p:blipFill>
        <p:spPr>
          <a:xfrm>
            <a:off x="212425" y="1847113"/>
            <a:ext cx="8839200" cy="144928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7"/>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23" name="Google Shape;423;p67"/>
          <p:cNvPicPr preferRelativeResize="0"/>
          <p:nvPr/>
        </p:nvPicPr>
        <p:blipFill>
          <a:blip r:embed="rId3">
            <a:alphaModFix/>
          </a:blip>
          <a:stretch>
            <a:fillRect/>
          </a:stretch>
        </p:blipFill>
        <p:spPr>
          <a:xfrm>
            <a:off x="1444775" y="596775"/>
            <a:ext cx="6254449" cy="3422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8"/>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29" name="Google Shape;429;p68"/>
          <p:cNvPicPr preferRelativeResize="0"/>
          <p:nvPr/>
        </p:nvPicPr>
        <p:blipFill>
          <a:blip r:embed="rId3">
            <a:alphaModFix/>
          </a:blip>
          <a:stretch>
            <a:fillRect/>
          </a:stretch>
        </p:blipFill>
        <p:spPr>
          <a:xfrm>
            <a:off x="1574375" y="806113"/>
            <a:ext cx="6452225" cy="3649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9"/>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35" name="Google Shape;435;p69"/>
          <p:cNvPicPr preferRelativeResize="0"/>
          <p:nvPr/>
        </p:nvPicPr>
        <p:blipFill rotWithShape="1">
          <a:blip r:embed="rId3">
            <a:alphaModFix/>
          </a:blip>
          <a:srcRect b="5016" l="0" r="0" t="2253"/>
          <a:stretch/>
        </p:blipFill>
        <p:spPr>
          <a:xfrm>
            <a:off x="1925950" y="28900"/>
            <a:ext cx="5027988" cy="57485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0"/>
          <p:cNvSpPr txBox="1"/>
          <p:nvPr>
            <p:ph type="title"/>
          </p:nvPr>
        </p:nvSpPr>
        <p:spPr>
          <a:xfrm>
            <a:off x="4153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Manual Tester / Software Tester</a:t>
            </a:r>
            <a:r>
              <a:rPr b="1" lang="en">
                <a:solidFill>
                  <a:srgbClr val="9900FF"/>
                </a:solidFill>
                <a:latin typeface="Lato"/>
                <a:ea typeface="Lato"/>
                <a:cs typeface="Lato"/>
                <a:sym typeface="Lato"/>
              </a:rPr>
              <a:t> </a:t>
            </a:r>
            <a:endParaRPr b="1">
              <a:solidFill>
                <a:srgbClr val="9900FF"/>
              </a:solidFill>
              <a:latin typeface="Lato"/>
              <a:ea typeface="Lato"/>
              <a:cs typeface="Lato"/>
              <a:sym typeface="Lato"/>
            </a:endParaRPr>
          </a:p>
          <a:p>
            <a:pPr indent="0" lvl="0" marL="0" rtl="0" algn="ctr">
              <a:spcBef>
                <a:spcPts val="0"/>
              </a:spcBef>
              <a:spcAft>
                <a:spcPts val="0"/>
              </a:spcAft>
              <a:buNone/>
            </a:pPr>
            <a:r>
              <a:rPr b="1" lang="en">
                <a:solidFill>
                  <a:srgbClr val="9900FF"/>
                </a:solidFill>
                <a:latin typeface="Lato"/>
                <a:ea typeface="Lato"/>
                <a:cs typeface="Lato"/>
                <a:sym typeface="Lato"/>
              </a:rPr>
              <a:t>Roles and Responsibilities</a:t>
            </a:r>
            <a:endParaRPr b="1">
              <a:solidFill>
                <a:srgbClr val="9900FF"/>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1"/>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Manual Tester / Software Tester</a:t>
            </a:r>
            <a:r>
              <a:rPr b="1" lang="en">
                <a:solidFill>
                  <a:srgbClr val="9900FF"/>
                </a:solidFill>
                <a:latin typeface="Lato"/>
                <a:ea typeface="Lato"/>
                <a:cs typeface="Lato"/>
                <a:sym typeface="Lato"/>
              </a:rPr>
              <a:t> </a:t>
            </a:r>
            <a:endParaRPr b="1">
              <a:solidFill>
                <a:srgbClr val="9900FF"/>
              </a:solidFill>
              <a:latin typeface="Lato"/>
              <a:ea typeface="Lato"/>
              <a:cs typeface="Lato"/>
              <a:sym typeface="Lato"/>
            </a:endParaRPr>
          </a:p>
          <a:p>
            <a:pPr indent="0" lvl="0" marL="0" rtl="0" algn="ctr">
              <a:spcBef>
                <a:spcPts val="0"/>
              </a:spcBef>
              <a:spcAft>
                <a:spcPts val="0"/>
              </a:spcAft>
              <a:buNone/>
            </a:pPr>
            <a:r>
              <a:rPr b="1" lang="en">
                <a:solidFill>
                  <a:srgbClr val="9900FF"/>
                </a:solidFill>
                <a:latin typeface="Lato"/>
                <a:ea typeface="Lato"/>
                <a:cs typeface="Lato"/>
                <a:sym typeface="Lato"/>
              </a:rPr>
              <a:t>Roles and Responsibilities</a:t>
            </a:r>
            <a:endParaRPr b="1">
              <a:solidFill>
                <a:srgbClr val="9900FF"/>
              </a:solidFill>
              <a:latin typeface="Lato"/>
              <a:ea typeface="Lato"/>
              <a:cs typeface="Lato"/>
              <a:sym typeface="Lato"/>
            </a:endParaRPr>
          </a:p>
        </p:txBody>
      </p:sp>
      <p:sp>
        <p:nvSpPr>
          <p:cNvPr id="446" name="Google Shape;446;p71"/>
          <p:cNvSpPr txBox="1"/>
          <p:nvPr/>
        </p:nvSpPr>
        <p:spPr>
          <a:xfrm>
            <a:off x="1026975" y="1432025"/>
            <a:ext cx="78654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Char char="●"/>
            </a:pPr>
            <a:r>
              <a:rPr b="1" lang="en" sz="2000">
                <a:solidFill>
                  <a:schemeClr val="dk2"/>
                </a:solidFill>
              </a:rPr>
              <a:t>Gather requirements from team</a:t>
            </a:r>
            <a:endParaRPr b="1"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Prepare Test Plan, Test Scenarios, Test cases - </a:t>
            </a:r>
            <a:r>
              <a:rPr lang="en" sz="2000" u="sng">
                <a:solidFill>
                  <a:schemeClr val="dk2"/>
                </a:solidFill>
                <a:hlinkClick r:id="rId3">
                  <a:extLst>
                    <a:ext uri="{A12FA001-AC4F-418D-AE19-62706E023703}">
                      <ahyp:hlinkClr val="tx"/>
                    </a:ext>
                  </a:extLst>
                </a:hlinkClick>
              </a:rPr>
              <a:t>https://sdet.live/3DbA</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Verifying the Software Web/ App by Hand</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Execute the Test cases and Report Bugs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Send Test report to stakeholders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More concentrated on the UI/UX issues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In charge of paperwork(aka documentation online)</a:t>
            </a:r>
            <a:endParaRPr sz="20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Laptop  - 8 GB Ram, </a:t>
            </a:r>
            <a:br>
              <a:rPr lang="en"/>
            </a:br>
            <a:r>
              <a:rPr lang="en"/>
              <a:t>512 GB HDD (SDD)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Mobile  - Yes</a:t>
            </a:r>
            <a:endParaRPr/>
          </a:p>
          <a:p>
            <a:pPr indent="0" lvl="0" marL="0" rtl="0" algn="ctr">
              <a:spcBef>
                <a:spcPts val="0"/>
              </a:spcBef>
              <a:spcAft>
                <a:spcPts val="0"/>
              </a:spcAft>
              <a:buNone/>
            </a:pPr>
            <a:r>
              <a:rPr lang="en"/>
              <a:t>Excel, PDF</a:t>
            </a:r>
            <a:endParaRPr/>
          </a:p>
          <a:p>
            <a:pPr indent="0" lvl="0" marL="0" rtl="0" algn="ctr">
              <a:spcBef>
                <a:spcPts val="0"/>
              </a:spcBef>
              <a:spcAft>
                <a:spcPts val="0"/>
              </a:spcAft>
              <a:buNone/>
            </a:pPr>
            <a:r>
              <a:rPr lang="en"/>
              <a:t>Resume Building, LinkedIn, </a:t>
            </a:r>
            <a:endParaRPr/>
          </a:p>
          <a:p>
            <a:pPr indent="0" lvl="0" marL="0" rtl="0" algn="ctr">
              <a:spcBef>
                <a:spcPts val="0"/>
              </a:spcBef>
              <a:spcAft>
                <a:spcPts val="0"/>
              </a:spcAft>
              <a:buNone/>
            </a:pPr>
            <a:r>
              <a:rPr lang="en"/>
              <a:t>ChatGPT(How to get Job)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2"/>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Manual Tester</a:t>
            </a:r>
            <a:r>
              <a:rPr b="1" lang="en">
                <a:solidFill>
                  <a:srgbClr val="9900FF"/>
                </a:solidFill>
                <a:latin typeface="Lato"/>
                <a:ea typeface="Lato"/>
                <a:cs typeface="Lato"/>
                <a:sym typeface="Lato"/>
              </a:rPr>
              <a:t> Roles and Responsibilities</a:t>
            </a:r>
            <a:endParaRPr b="1">
              <a:solidFill>
                <a:srgbClr val="9900FF"/>
              </a:solidFill>
              <a:latin typeface="Lato"/>
              <a:ea typeface="Lato"/>
              <a:cs typeface="Lato"/>
              <a:sym typeface="Lato"/>
            </a:endParaRPr>
          </a:p>
        </p:txBody>
      </p:sp>
      <p:sp>
        <p:nvSpPr>
          <p:cNvPr id="452" name="Google Shape;452;p72"/>
          <p:cNvSpPr txBox="1"/>
          <p:nvPr/>
        </p:nvSpPr>
        <p:spPr>
          <a:xfrm>
            <a:off x="1026925" y="1125925"/>
            <a:ext cx="7865400" cy="2339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000">
                <a:solidFill>
                  <a:schemeClr val="dk2"/>
                </a:solidFill>
              </a:rPr>
              <a:t>Test environment setup</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Participation in meetings</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Analysis of customer requests</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Software bug tracking</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Analysis and execution of test cases</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Maintaining contact with test managers</a:t>
            </a:r>
            <a:endParaRPr sz="2000">
              <a:solidFill>
                <a:schemeClr val="dk2"/>
              </a:solidFill>
            </a:endParaRPr>
          </a:p>
          <a:p>
            <a:pPr indent="0" lvl="0" marL="457200" rtl="0" algn="l">
              <a:spcBef>
                <a:spcPts val="0"/>
              </a:spcBef>
              <a:spcAft>
                <a:spcPts val="0"/>
              </a:spcAft>
              <a:buNone/>
            </a:pPr>
            <a:r>
              <a:t/>
            </a:r>
            <a:endParaRPr sz="20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What you do can extra? As Manual tester</a:t>
            </a:r>
            <a:endParaRPr b="1">
              <a:solidFill>
                <a:srgbClr val="9900FF"/>
              </a:solidFill>
              <a:latin typeface="Lato"/>
              <a:ea typeface="Lato"/>
              <a:cs typeface="Lato"/>
              <a:sym typeface="Lato"/>
            </a:endParaRPr>
          </a:p>
        </p:txBody>
      </p:sp>
      <p:sp>
        <p:nvSpPr>
          <p:cNvPr id="458" name="Google Shape;458;p73"/>
          <p:cNvSpPr txBox="1"/>
          <p:nvPr/>
        </p:nvSpPr>
        <p:spPr>
          <a:xfrm>
            <a:off x="1026925" y="1254300"/>
            <a:ext cx="78654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Char char="●"/>
            </a:pPr>
            <a:r>
              <a:rPr lang="en" sz="2000">
                <a:solidFill>
                  <a:schemeClr val="dk2"/>
                </a:solidFill>
              </a:rPr>
              <a:t>Help in preparing the requirements to PM</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Share a Video or Images of the Manual flows to</a:t>
            </a:r>
            <a:endParaRPr sz="2000">
              <a:solidFill>
                <a:schemeClr val="dk2"/>
              </a:solidFill>
            </a:endParaRPr>
          </a:p>
          <a:p>
            <a:pPr indent="0" lvl="0" marL="457200" rtl="0" algn="l">
              <a:spcBef>
                <a:spcPts val="0"/>
              </a:spcBef>
              <a:spcAft>
                <a:spcPts val="0"/>
              </a:spcAft>
              <a:buNone/>
            </a:pPr>
            <a:r>
              <a:rPr lang="en" sz="2000">
                <a:solidFill>
                  <a:schemeClr val="dk2"/>
                </a:solidFill>
              </a:rPr>
              <a:t>automation team, so that they can create better automation.</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Help the team pm, devs to sync and come with timelines</a:t>
            </a:r>
            <a:endParaRPr sz="2000">
              <a:solidFill>
                <a:schemeClr val="dk2"/>
              </a:solidFill>
            </a:endParaRPr>
          </a:p>
          <a:p>
            <a:pPr indent="0" lvl="0" marL="457200" rtl="0" algn="l">
              <a:spcBef>
                <a:spcPts val="0"/>
              </a:spcBef>
              <a:spcAft>
                <a:spcPts val="0"/>
              </a:spcAft>
              <a:buNone/>
            </a:pPr>
            <a:r>
              <a:rPr lang="en" sz="2000">
                <a:solidFill>
                  <a:schemeClr val="dk2"/>
                </a:solidFill>
              </a:rPr>
              <a:t>of release.</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Learn coding and help in automation of the flows</a:t>
            </a:r>
            <a:endParaRPr sz="2000">
              <a:solidFill>
                <a:schemeClr val="dk2"/>
              </a:solidFill>
            </a:endParaRPr>
          </a:p>
          <a:p>
            <a:pPr indent="0" lvl="0" marL="457200" rtl="0" algn="l">
              <a:spcBef>
                <a:spcPts val="0"/>
              </a:spcBef>
              <a:spcAft>
                <a:spcPts val="0"/>
              </a:spcAft>
              <a:buNone/>
            </a:pPr>
            <a:r>
              <a:rPr lang="en" sz="2000">
                <a:solidFill>
                  <a:schemeClr val="dk2"/>
                </a:solidFill>
              </a:rPr>
              <a:t>manual tested.</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Identify the automation flows and pain manual areas</a:t>
            </a:r>
            <a:endParaRPr sz="2000">
              <a:solidFill>
                <a:schemeClr val="dk2"/>
              </a:solidFill>
            </a:endParaRPr>
          </a:p>
          <a:p>
            <a:pPr indent="0" lvl="0" marL="457200" rtl="0" algn="l">
              <a:spcBef>
                <a:spcPts val="0"/>
              </a:spcBef>
              <a:spcAft>
                <a:spcPts val="0"/>
              </a:spcAft>
              <a:buNone/>
            </a:pPr>
            <a:r>
              <a:rPr lang="en" sz="2000">
                <a:solidFill>
                  <a:schemeClr val="dk2"/>
                </a:solidFill>
              </a:rPr>
              <a:t>automate them using scripts</a:t>
            </a:r>
            <a:endParaRPr sz="2000">
              <a:solidFill>
                <a:schemeClr val="dk2"/>
              </a:solidFill>
            </a:endParaRPr>
          </a:p>
          <a:p>
            <a:pPr indent="0" lvl="0" marL="0" rtl="0" algn="l">
              <a:spcBef>
                <a:spcPts val="0"/>
              </a:spcBef>
              <a:spcAft>
                <a:spcPts val="0"/>
              </a:spcAft>
              <a:buNone/>
            </a:pPr>
            <a:r>
              <a:t/>
            </a:r>
            <a:endParaRPr sz="2000">
              <a:solidFill>
                <a:schemeClr val="dk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4"/>
          <p:cNvSpPr txBox="1"/>
          <p:nvPr>
            <p:ph type="title"/>
          </p:nvPr>
        </p:nvSpPr>
        <p:spPr>
          <a:xfrm>
            <a:off x="488025" y="13498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What you do can extra? As Manual tester</a:t>
            </a:r>
            <a:endParaRPr b="1">
              <a:solidFill>
                <a:srgbClr val="9900FF"/>
              </a:solidFill>
              <a:latin typeface="Lato"/>
              <a:ea typeface="Lato"/>
              <a:cs typeface="Lato"/>
              <a:sym typeface="Lato"/>
            </a:endParaRPr>
          </a:p>
        </p:txBody>
      </p:sp>
      <p:sp>
        <p:nvSpPr>
          <p:cNvPr id="464" name="Google Shape;464;p74"/>
          <p:cNvSpPr txBox="1"/>
          <p:nvPr/>
        </p:nvSpPr>
        <p:spPr>
          <a:xfrm>
            <a:off x="633250" y="2442500"/>
            <a:ext cx="41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https://forms.gle/KcCe2bhZSFsS5GzLA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5"/>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latin typeface="Lato"/>
                <a:ea typeface="Lato"/>
                <a:cs typeface="Lato"/>
                <a:sym typeface="Lato"/>
              </a:rPr>
              <a:t>Software Development Life Cycle  </a:t>
            </a:r>
            <a:endParaRPr b="1">
              <a:solidFill>
                <a:srgbClr val="9900FF"/>
              </a:solidFill>
              <a:latin typeface="Lato"/>
              <a:ea typeface="Lato"/>
              <a:cs typeface="Lato"/>
              <a:sym typeface="Lato"/>
            </a:endParaRPr>
          </a:p>
        </p:txBody>
      </p:sp>
      <p:sp>
        <p:nvSpPr>
          <p:cNvPr id="470" name="Google Shape;470;p75"/>
          <p:cNvSpPr txBox="1"/>
          <p:nvPr/>
        </p:nvSpPr>
        <p:spPr>
          <a:xfrm>
            <a:off x="1026925" y="879050"/>
            <a:ext cx="78654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Software Development Life Cycle (SDLC) is a process used by the software industry to design, develop and test high quality softwares.</a:t>
            </a:r>
            <a:endParaRPr sz="1700">
              <a:solidFill>
                <a:schemeClr val="dk2"/>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lang="en" sz="1700">
                <a:solidFill>
                  <a:schemeClr val="dk2"/>
                </a:solidFill>
              </a:rPr>
              <a:t>ISO/IEC 12207 is an international standard for software life-cycle processes. It aims to be the standard that defines all the tasks required for developing and maintaining software.</a:t>
            </a:r>
            <a:endParaRPr sz="1700">
              <a:solidFill>
                <a:schemeClr val="dk2"/>
              </a:solidFill>
            </a:endParaRPr>
          </a:p>
        </p:txBody>
      </p:sp>
      <p:pic>
        <p:nvPicPr>
          <p:cNvPr id="471" name="Google Shape;471;p75"/>
          <p:cNvPicPr preferRelativeResize="0"/>
          <p:nvPr/>
        </p:nvPicPr>
        <p:blipFill>
          <a:blip r:embed="rId3">
            <a:alphaModFix/>
          </a:blip>
          <a:stretch>
            <a:fillRect/>
          </a:stretch>
        </p:blipFill>
        <p:spPr>
          <a:xfrm>
            <a:off x="3272800" y="2322050"/>
            <a:ext cx="2882594" cy="2204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6"/>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Clr>
                <a:schemeClr val="dk2"/>
              </a:buClr>
              <a:buSzPts val="3600"/>
              <a:buFont typeface="Lato"/>
              <a:buAutoNum type="arabicPeriod"/>
            </a:pPr>
            <a:r>
              <a:rPr b="1" lang="en">
                <a:solidFill>
                  <a:schemeClr val="dk2"/>
                </a:solidFill>
                <a:highlight>
                  <a:schemeClr val="accent6"/>
                </a:highlight>
                <a:latin typeface="Lato"/>
                <a:ea typeface="Lato"/>
                <a:cs typeface="Lato"/>
                <a:sym typeface="Lato"/>
              </a:rPr>
              <a:t>Planning</a:t>
            </a:r>
            <a:r>
              <a:rPr b="1" lang="en">
                <a:solidFill>
                  <a:schemeClr val="dk2"/>
                </a:solidFill>
                <a:latin typeface="Lato"/>
                <a:ea typeface="Lato"/>
                <a:cs typeface="Lato"/>
                <a:sym typeface="Lato"/>
              </a:rPr>
              <a:t> and Requirement Analysis</a:t>
            </a:r>
            <a:endParaRPr b="1">
              <a:solidFill>
                <a:srgbClr val="9900FF"/>
              </a:solidFill>
              <a:latin typeface="Lato"/>
              <a:ea typeface="Lato"/>
              <a:cs typeface="Lato"/>
              <a:sym typeface="Lato"/>
            </a:endParaRPr>
          </a:p>
        </p:txBody>
      </p:sp>
      <p:sp>
        <p:nvSpPr>
          <p:cNvPr id="477" name="Google Shape;477;p76"/>
          <p:cNvSpPr txBox="1"/>
          <p:nvPr/>
        </p:nvSpPr>
        <p:spPr>
          <a:xfrm>
            <a:off x="1026925" y="879050"/>
            <a:ext cx="78654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highlight>
                  <a:srgbClr val="FFFF00"/>
                </a:highlight>
              </a:rPr>
              <a:t>It is performed by the senior members</a:t>
            </a:r>
            <a:r>
              <a:rPr lang="en" sz="1700">
                <a:solidFill>
                  <a:schemeClr val="dk2"/>
                </a:solidFill>
              </a:rPr>
              <a:t> of the team with inputs from the customer.</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Sales department, market surveys and domain experts in the industry.</a:t>
            </a:r>
            <a:endParaRPr sz="1700">
              <a:solidFill>
                <a:schemeClr val="dk2"/>
              </a:solidFill>
            </a:endParaRPr>
          </a:p>
        </p:txBody>
      </p:sp>
      <p:pic>
        <p:nvPicPr>
          <p:cNvPr id="478" name="Google Shape;478;p76"/>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479" name="Google Shape;479;p76"/>
          <p:cNvSpPr txBox="1"/>
          <p:nvPr/>
        </p:nvSpPr>
        <p:spPr>
          <a:xfrm>
            <a:off x="760350" y="2527925"/>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a:t>
            </a:r>
            <a:r>
              <a:rPr lang="en" sz="1350">
                <a:solidFill>
                  <a:srgbClr val="25326A"/>
                </a:solidFill>
                <a:highlight>
                  <a:srgbClr val="FFFFFF"/>
                </a:highlight>
              </a:rPr>
              <a:t>Statement of Work, Project Plan</a:t>
            </a:r>
            <a:endParaRPr/>
          </a:p>
        </p:txBody>
      </p:sp>
      <p:sp>
        <p:nvSpPr>
          <p:cNvPr id="480" name="Google Shape;480;p76"/>
          <p:cNvSpPr txBox="1"/>
          <p:nvPr/>
        </p:nvSpPr>
        <p:spPr>
          <a:xfrm>
            <a:off x="691225" y="30611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Outcome  - V</a:t>
            </a:r>
            <a:r>
              <a:rPr lang="en" sz="1600">
                <a:solidFill>
                  <a:schemeClr val="dk2"/>
                </a:solidFill>
                <a:highlight>
                  <a:srgbClr val="FFFFFF"/>
                </a:highlight>
              </a:rPr>
              <a:t>arious Technical approaches that can be followed to implement the project successfully with minimum risks.</a:t>
            </a:r>
            <a:endParaRPr sz="1800">
              <a:solidFill>
                <a:schemeClr val="dk2"/>
              </a:solidFill>
            </a:endParaRPr>
          </a:p>
        </p:txBody>
      </p:sp>
      <p:sp>
        <p:nvSpPr>
          <p:cNvPr id="481" name="Google Shape;481;p76"/>
          <p:cNvSpPr txBox="1"/>
          <p:nvPr/>
        </p:nvSpPr>
        <p:spPr>
          <a:xfrm>
            <a:off x="839350" y="4058525"/>
            <a:ext cx="444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https://bugz.atlassian.net/l/cp/EeXpfJ0W</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7"/>
          <p:cNvSpPr txBox="1"/>
          <p:nvPr>
            <p:ph type="title"/>
          </p:nvPr>
        </p:nvSpPr>
        <p:spPr>
          <a:xfrm>
            <a:off x="472725" y="853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SOW-TEMPLATE-Project Manager-ND</a:t>
            </a:r>
            <a:endParaRPr/>
          </a:p>
        </p:txBody>
      </p:sp>
      <p:sp>
        <p:nvSpPr>
          <p:cNvPr id="487" name="Google Shape;487;p77"/>
          <p:cNvSpPr txBox="1"/>
          <p:nvPr/>
        </p:nvSpPr>
        <p:spPr>
          <a:xfrm>
            <a:off x="577825" y="2330225"/>
            <a:ext cx="750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https://docs.google.com/document/d/1oP7Fw3RTvCdYuc1sH_1MeRYzOUhmtapr/edit?usp=sharing&amp;ouid=104755920778477387077&amp;rtpof=true&amp;sd=true</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8"/>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2. Defining Requirements</a:t>
            </a:r>
            <a:endParaRPr b="1">
              <a:solidFill>
                <a:srgbClr val="9900FF"/>
              </a:solidFill>
              <a:latin typeface="Lato"/>
              <a:ea typeface="Lato"/>
              <a:cs typeface="Lato"/>
              <a:sym typeface="Lato"/>
            </a:endParaRPr>
          </a:p>
        </p:txBody>
      </p:sp>
      <p:sp>
        <p:nvSpPr>
          <p:cNvPr id="493" name="Google Shape;493;p78"/>
          <p:cNvSpPr txBox="1"/>
          <p:nvPr/>
        </p:nvSpPr>
        <p:spPr>
          <a:xfrm>
            <a:off x="1026925" y="879050"/>
            <a:ext cx="78654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Define and document the product requirements and get them approved from the customer or the market analysts</a:t>
            </a:r>
            <a:endParaRPr sz="1700">
              <a:solidFill>
                <a:schemeClr val="dk2"/>
              </a:solidFill>
            </a:endParaRPr>
          </a:p>
        </p:txBody>
      </p:sp>
      <p:pic>
        <p:nvPicPr>
          <p:cNvPr id="494" name="Google Shape;494;p78"/>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495" name="Google Shape;495;p78"/>
          <p:cNvSpPr txBox="1"/>
          <p:nvPr/>
        </p:nvSpPr>
        <p:spPr>
          <a:xfrm>
            <a:off x="760350" y="1856450"/>
            <a:ext cx="4009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a:t>
            </a:r>
            <a:r>
              <a:rPr lang="en" sz="1350">
                <a:solidFill>
                  <a:srgbClr val="25326A"/>
                </a:solidFill>
                <a:highlight>
                  <a:srgbClr val="FFFFFF"/>
                </a:highlight>
              </a:rPr>
              <a:t>SRS (Software Requirement Specification) document </a:t>
            </a:r>
            <a:endParaRPr/>
          </a:p>
        </p:txBody>
      </p:sp>
      <p:sp>
        <p:nvSpPr>
          <p:cNvPr id="496" name="Google Shape;496;p78"/>
          <p:cNvSpPr txBox="1"/>
          <p:nvPr/>
        </p:nvSpPr>
        <p:spPr>
          <a:xfrm>
            <a:off x="691225" y="30611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Consists of </a:t>
            </a:r>
            <a:r>
              <a:rPr lang="en" sz="1600">
                <a:solidFill>
                  <a:schemeClr val="dk2"/>
                </a:solidFill>
                <a:highlight>
                  <a:srgbClr val="FFFF00"/>
                </a:highlight>
              </a:rPr>
              <a:t>all the product requirements to be designed and developed during the project life cycle.</a:t>
            </a:r>
            <a:endParaRPr sz="1800">
              <a:solidFill>
                <a:schemeClr val="dk2"/>
              </a:solidFill>
              <a:highlight>
                <a:srgbClr val="FFFF00"/>
              </a:highlight>
            </a:endParaRPr>
          </a:p>
        </p:txBody>
      </p:sp>
      <p:sp>
        <p:nvSpPr>
          <p:cNvPr id="497" name="Google Shape;497;p78"/>
          <p:cNvSpPr txBox="1"/>
          <p:nvPr/>
        </p:nvSpPr>
        <p:spPr>
          <a:xfrm>
            <a:off x="839350" y="4058525"/>
            <a:ext cx="444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https://www.geeksforgeeks.org/software-requirement-specification-srs-format/</a:t>
            </a:r>
            <a:endParaRPr/>
          </a:p>
          <a:p>
            <a:pPr indent="0" lvl="0" marL="0" rtl="0" algn="l">
              <a:spcBef>
                <a:spcPts val="0"/>
              </a:spcBef>
              <a:spcAft>
                <a:spcPts val="0"/>
              </a:spcAft>
              <a:buNone/>
            </a:pPr>
            <a:r>
              <a:t/>
            </a:r>
            <a:endParaRPr/>
          </a:p>
        </p:txBody>
      </p:sp>
      <p:sp>
        <p:nvSpPr>
          <p:cNvPr id="498" name="Google Shape;498;p78"/>
          <p:cNvSpPr txBox="1"/>
          <p:nvPr/>
        </p:nvSpPr>
        <p:spPr>
          <a:xfrm>
            <a:off x="938100" y="25588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https://sdet.live/samplesrs</a:t>
            </a:r>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9"/>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3</a:t>
            </a:r>
            <a:r>
              <a:rPr b="1" lang="en">
                <a:solidFill>
                  <a:schemeClr val="dk2"/>
                </a:solidFill>
                <a:latin typeface="Lato"/>
                <a:ea typeface="Lato"/>
                <a:cs typeface="Lato"/>
                <a:sym typeface="Lato"/>
              </a:rPr>
              <a:t>. </a:t>
            </a:r>
            <a:r>
              <a:rPr b="1" lang="en">
                <a:solidFill>
                  <a:schemeClr val="dk2"/>
                </a:solidFill>
                <a:latin typeface="Lato"/>
                <a:ea typeface="Lato"/>
                <a:cs typeface="Lato"/>
                <a:sym typeface="Lato"/>
              </a:rPr>
              <a:t>Designing</a:t>
            </a:r>
            <a:endParaRPr b="1">
              <a:solidFill>
                <a:srgbClr val="9900FF"/>
              </a:solidFill>
              <a:latin typeface="Lato"/>
              <a:ea typeface="Lato"/>
              <a:cs typeface="Lato"/>
              <a:sym typeface="Lato"/>
            </a:endParaRPr>
          </a:p>
        </p:txBody>
      </p:sp>
      <p:sp>
        <p:nvSpPr>
          <p:cNvPr id="504" name="Google Shape;504;p79"/>
          <p:cNvSpPr txBox="1"/>
          <p:nvPr/>
        </p:nvSpPr>
        <p:spPr>
          <a:xfrm>
            <a:off x="1026925" y="879050"/>
            <a:ext cx="78654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highlight>
                  <a:schemeClr val="accent6"/>
                </a:highlight>
              </a:rPr>
              <a:t>Based on the requirements specified in SRS</a:t>
            </a:r>
            <a:r>
              <a:rPr lang="en" sz="1700">
                <a:solidFill>
                  <a:schemeClr val="dk2"/>
                </a:solidFill>
              </a:rPr>
              <a:t>, usually more than one design approach for the product architecture is proposed and documented in a DDS - Design Document Specification</a:t>
            </a:r>
            <a:endParaRPr sz="1700">
              <a:solidFill>
                <a:schemeClr val="dk2"/>
              </a:solidFill>
            </a:endParaRPr>
          </a:p>
        </p:txBody>
      </p:sp>
      <p:pic>
        <p:nvPicPr>
          <p:cNvPr id="505" name="Google Shape;505;p79"/>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506" name="Google Shape;506;p79"/>
          <p:cNvSpPr txBox="1"/>
          <p:nvPr/>
        </p:nvSpPr>
        <p:spPr>
          <a:xfrm>
            <a:off x="760350" y="1856450"/>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DDS</a:t>
            </a:r>
            <a:endParaRPr/>
          </a:p>
        </p:txBody>
      </p:sp>
      <p:sp>
        <p:nvSpPr>
          <p:cNvPr id="507" name="Google Shape;507;p79"/>
          <p:cNvSpPr txBox="1"/>
          <p:nvPr/>
        </p:nvSpPr>
        <p:spPr>
          <a:xfrm>
            <a:off x="633075" y="31349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A design approach clearly defines all the architectural modules of the product along with its communication and data flow representation</a:t>
            </a:r>
            <a:endParaRPr sz="1800">
              <a:solidFill>
                <a:schemeClr val="dk2"/>
              </a:solidFill>
            </a:endParaRPr>
          </a:p>
        </p:txBody>
      </p:sp>
      <p:sp>
        <p:nvSpPr>
          <p:cNvPr id="508" name="Google Shape;508;p79"/>
          <p:cNvSpPr txBox="1"/>
          <p:nvPr/>
        </p:nvSpPr>
        <p:spPr>
          <a:xfrm>
            <a:off x="938100" y="25588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https://sdet.live/samplesrs</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4. Building</a:t>
            </a:r>
            <a:endParaRPr b="1">
              <a:solidFill>
                <a:srgbClr val="9900FF"/>
              </a:solidFill>
              <a:latin typeface="Lato"/>
              <a:ea typeface="Lato"/>
              <a:cs typeface="Lato"/>
              <a:sym typeface="Lato"/>
            </a:endParaRPr>
          </a:p>
        </p:txBody>
      </p:sp>
      <p:sp>
        <p:nvSpPr>
          <p:cNvPr id="514" name="Google Shape;514;p80"/>
          <p:cNvSpPr txBox="1"/>
          <p:nvPr/>
        </p:nvSpPr>
        <p:spPr>
          <a:xfrm>
            <a:off x="1026925" y="879050"/>
            <a:ext cx="78654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The programming code is generated as per DDS during this stage</a:t>
            </a:r>
            <a:endParaRPr sz="1700">
              <a:solidFill>
                <a:schemeClr val="dk2"/>
              </a:solidFill>
            </a:endParaRPr>
          </a:p>
        </p:txBody>
      </p:sp>
      <p:pic>
        <p:nvPicPr>
          <p:cNvPr id="515" name="Google Shape;515;p80"/>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516" name="Google Shape;516;p80"/>
          <p:cNvSpPr txBox="1"/>
          <p:nvPr/>
        </p:nvSpPr>
        <p:spPr>
          <a:xfrm>
            <a:off x="760350" y="1856450"/>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FRDs</a:t>
            </a:r>
            <a:endParaRPr/>
          </a:p>
        </p:txBody>
      </p:sp>
      <p:sp>
        <p:nvSpPr>
          <p:cNvPr id="517" name="Google Shape;517;p80"/>
          <p:cNvSpPr txBox="1"/>
          <p:nvPr/>
        </p:nvSpPr>
        <p:spPr>
          <a:xfrm>
            <a:off x="691225" y="30611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Developers must follow the coding guidelines defined by their organization and programming tools like compilers, interpreters, debuggers</a:t>
            </a:r>
            <a:endParaRPr sz="1800">
              <a:solidFill>
                <a:schemeClr val="dk2"/>
              </a:solidFill>
            </a:endParaRPr>
          </a:p>
        </p:txBody>
      </p:sp>
      <p:sp>
        <p:nvSpPr>
          <p:cNvPr id="518" name="Google Shape;518;p80"/>
          <p:cNvSpPr txBox="1"/>
          <p:nvPr/>
        </p:nvSpPr>
        <p:spPr>
          <a:xfrm>
            <a:off x="938100" y="25588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https://sdet.live/samplesrs</a:t>
            </a:r>
            <a:endParaRPr/>
          </a:p>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1"/>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5. Testing</a:t>
            </a:r>
            <a:endParaRPr b="1">
              <a:solidFill>
                <a:srgbClr val="9900FF"/>
              </a:solidFill>
              <a:latin typeface="Lato"/>
              <a:ea typeface="Lato"/>
              <a:cs typeface="Lato"/>
              <a:sym typeface="Lato"/>
            </a:endParaRPr>
          </a:p>
        </p:txBody>
      </p:sp>
      <p:sp>
        <p:nvSpPr>
          <p:cNvPr id="524" name="Google Shape;524;p81"/>
          <p:cNvSpPr txBox="1"/>
          <p:nvPr/>
        </p:nvSpPr>
        <p:spPr>
          <a:xfrm>
            <a:off x="1026925" y="879050"/>
            <a:ext cx="78654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This stage refers to the testing only stage of the product where product defects are reported, tracked, fixed and retested, until the product reaches the quality standards defined in the SRS.</a:t>
            </a:r>
            <a:endParaRPr sz="1700">
              <a:solidFill>
                <a:schemeClr val="dk2"/>
              </a:solidFill>
            </a:endParaRPr>
          </a:p>
        </p:txBody>
      </p:sp>
      <p:pic>
        <p:nvPicPr>
          <p:cNvPr id="525" name="Google Shape;525;p81"/>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526" name="Google Shape;526;p81"/>
          <p:cNvSpPr txBox="1"/>
          <p:nvPr/>
        </p:nvSpPr>
        <p:spPr>
          <a:xfrm>
            <a:off x="760350" y="1856450"/>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multiple Docs</a:t>
            </a:r>
            <a:endParaRPr/>
          </a:p>
        </p:txBody>
      </p:sp>
      <p:sp>
        <p:nvSpPr>
          <p:cNvPr id="527" name="Google Shape;527;p81"/>
          <p:cNvSpPr txBox="1"/>
          <p:nvPr/>
        </p:nvSpPr>
        <p:spPr>
          <a:xfrm>
            <a:off x="691225" y="3061175"/>
            <a:ext cx="444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Full STLC Life Cycle</a:t>
            </a:r>
            <a:endParaRPr sz="1800">
              <a:solidFill>
                <a:schemeClr val="dk2"/>
              </a:solidFill>
            </a:endParaRPr>
          </a:p>
        </p:txBody>
      </p:sp>
      <p:sp>
        <p:nvSpPr>
          <p:cNvPr id="528" name="Google Shape;528;p81"/>
          <p:cNvSpPr txBox="1"/>
          <p:nvPr/>
        </p:nvSpPr>
        <p:spPr>
          <a:xfrm>
            <a:off x="938100" y="2558863"/>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https://sdet.live/notes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Software?</a:t>
            </a:r>
            <a:endParaRPr b="1" sz="5000">
              <a:solidFill>
                <a:srgbClr val="9900FF"/>
              </a:solidFill>
              <a:latin typeface="Lato"/>
              <a:ea typeface="Lato"/>
              <a:cs typeface="Lato"/>
              <a:sym typeface="Lato"/>
            </a:endParaRPr>
          </a:p>
        </p:txBody>
      </p:sp>
      <p:sp>
        <p:nvSpPr>
          <p:cNvPr id="103" name="Google Shape;103;p19"/>
          <p:cNvSpPr txBox="1"/>
          <p:nvPr/>
        </p:nvSpPr>
        <p:spPr>
          <a:xfrm>
            <a:off x="488350" y="1124850"/>
            <a:ext cx="7604100" cy="3423600"/>
          </a:xfrm>
          <a:prstGeom prst="rect">
            <a:avLst/>
          </a:prstGeom>
          <a:noFill/>
          <a:ln>
            <a:noFill/>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rPr b="1" lang="en" sz="2100">
                <a:solidFill>
                  <a:srgbClr val="6F7287"/>
                </a:solidFill>
                <a:highlight>
                  <a:srgbClr val="FFFFFF"/>
                </a:highlight>
                <a:latin typeface="Lato"/>
                <a:ea typeface="Lato"/>
                <a:cs typeface="Lato"/>
                <a:sym typeface="Lato"/>
              </a:rPr>
              <a:t>Software is basically a set of instructions or commands that tells a computer what to do</a:t>
            </a:r>
            <a:endParaRPr b="1" sz="2100">
              <a:solidFill>
                <a:srgbClr val="6F7287"/>
              </a:solidFill>
              <a:highlight>
                <a:srgbClr val="FFFFFF"/>
              </a:highlight>
              <a:latin typeface="Lato"/>
              <a:ea typeface="Lato"/>
              <a:cs typeface="Lato"/>
              <a:sym typeface="Lato"/>
            </a:endParaRPr>
          </a:p>
        </p:txBody>
      </p:sp>
      <p:pic>
        <p:nvPicPr>
          <p:cNvPr id="104" name="Google Shape;104;p19"/>
          <p:cNvPicPr preferRelativeResize="0"/>
          <p:nvPr/>
        </p:nvPicPr>
        <p:blipFill rotWithShape="1">
          <a:blip r:embed="rId3">
            <a:alphaModFix/>
          </a:blip>
          <a:srcRect b="5953" l="0" r="0" t="0"/>
          <a:stretch/>
        </p:blipFill>
        <p:spPr>
          <a:xfrm>
            <a:off x="3289000" y="2135775"/>
            <a:ext cx="1812875" cy="2244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2"/>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6. Deployment</a:t>
            </a:r>
            <a:endParaRPr b="1">
              <a:solidFill>
                <a:srgbClr val="9900FF"/>
              </a:solidFill>
              <a:latin typeface="Lato"/>
              <a:ea typeface="Lato"/>
              <a:cs typeface="Lato"/>
              <a:sym typeface="Lato"/>
            </a:endParaRPr>
          </a:p>
        </p:txBody>
      </p:sp>
      <p:sp>
        <p:nvSpPr>
          <p:cNvPr id="534" name="Google Shape;534;p82"/>
          <p:cNvSpPr txBox="1"/>
          <p:nvPr/>
        </p:nvSpPr>
        <p:spPr>
          <a:xfrm>
            <a:off x="1026925" y="879050"/>
            <a:ext cx="78654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Once the product is tested and ready to be deployed it is released formally in the appropriate market.</a:t>
            </a:r>
            <a:endParaRPr sz="1700">
              <a:solidFill>
                <a:schemeClr val="dk2"/>
              </a:solidFill>
            </a:endParaRPr>
          </a:p>
        </p:txBody>
      </p:sp>
      <p:pic>
        <p:nvPicPr>
          <p:cNvPr id="535" name="Google Shape;535;p82"/>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536" name="Google Shape;536;p82"/>
          <p:cNvSpPr txBox="1"/>
          <p:nvPr/>
        </p:nvSpPr>
        <p:spPr>
          <a:xfrm>
            <a:off x="760350" y="1856450"/>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NA</a:t>
            </a:r>
            <a:endParaRPr/>
          </a:p>
        </p:txBody>
      </p:sp>
      <p:sp>
        <p:nvSpPr>
          <p:cNvPr id="537" name="Google Shape;537;p82"/>
          <p:cNvSpPr txBox="1"/>
          <p:nvPr/>
        </p:nvSpPr>
        <p:spPr>
          <a:xfrm>
            <a:off x="691225" y="30611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The product may first be released in a limited segment and tested in the real business environment (UAT- User acceptance testing).</a:t>
            </a:r>
            <a:endParaRPr sz="18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BRD</a:t>
            </a:r>
            <a:endParaRPr b="1">
              <a:solidFill>
                <a:srgbClr val="9900FF"/>
              </a:solidFill>
              <a:latin typeface="Lato"/>
              <a:ea typeface="Lato"/>
              <a:cs typeface="Lato"/>
              <a:sym typeface="Lato"/>
            </a:endParaRPr>
          </a:p>
        </p:txBody>
      </p:sp>
      <p:sp>
        <p:nvSpPr>
          <p:cNvPr id="543" name="Google Shape;543;p83"/>
          <p:cNvSpPr txBox="1"/>
          <p:nvPr/>
        </p:nvSpPr>
        <p:spPr>
          <a:xfrm>
            <a:off x="639300" y="853325"/>
            <a:ext cx="7865400" cy="3590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500">
                <a:solidFill>
                  <a:srgbClr val="444444"/>
                </a:solidFill>
                <a:highlight>
                  <a:srgbClr val="FFFFFF"/>
                </a:highlight>
                <a:latin typeface="Lato"/>
                <a:ea typeface="Lato"/>
                <a:cs typeface="Lato"/>
                <a:sym typeface="Lato"/>
              </a:rPr>
              <a:t>Business Requirement Document i.e. </a:t>
            </a:r>
            <a:r>
              <a:rPr b="1" lang="en" sz="1500">
                <a:solidFill>
                  <a:srgbClr val="444444"/>
                </a:solidFill>
                <a:highlight>
                  <a:schemeClr val="accent6"/>
                </a:highlight>
                <a:latin typeface="Lato"/>
                <a:ea typeface="Lato"/>
                <a:cs typeface="Lato"/>
                <a:sym typeface="Lato"/>
              </a:rPr>
              <a:t>BRD</a:t>
            </a:r>
            <a:r>
              <a:rPr lang="en" sz="1500">
                <a:solidFill>
                  <a:srgbClr val="444444"/>
                </a:solidFill>
                <a:highlight>
                  <a:schemeClr val="accent6"/>
                </a:highlight>
                <a:latin typeface="Lato"/>
                <a:ea typeface="Lato"/>
                <a:cs typeface="Lato"/>
                <a:sym typeface="Lato"/>
              </a:rPr>
              <a:t> is created during the initial phase of the project</a:t>
            </a:r>
            <a:r>
              <a:rPr lang="en" sz="1500">
                <a:solidFill>
                  <a:srgbClr val="444444"/>
                </a:solidFill>
                <a:highlight>
                  <a:srgbClr val="FFFFFF"/>
                </a:highlight>
                <a:latin typeface="Lato"/>
                <a:ea typeface="Lato"/>
                <a:cs typeface="Lato"/>
                <a:sym typeface="Lato"/>
              </a:rPr>
              <a:t>. This document contains the </a:t>
            </a:r>
            <a:r>
              <a:rPr lang="en" sz="1500">
                <a:solidFill>
                  <a:srgbClr val="444444"/>
                </a:solidFill>
                <a:highlight>
                  <a:schemeClr val="accent6"/>
                </a:highlight>
                <a:latin typeface="Lato"/>
                <a:ea typeface="Lato"/>
                <a:cs typeface="Lato"/>
                <a:sym typeface="Lato"/>
              </a:rPr>
              <a:t>high-level business requirements that could be easy to follow by business </a:t>
            </a:r>
            <a:r>
              <a:rPr lang="en" sz="1500">
                <a:solidFill>
                  <a:srgbClr val="444444"/>
                </a:solidFill>
                <a:highlight>
                  <a:srgbClr val="FFFF00"/>
                </a:highlight>
                <a:latin typeface="Lato"/>
                <a:ea typeface="Lato"/>
                <a:cs typeface="Lato"/>
                <a:sym typeface="Lato"/>
              </a:rPr>
              <a:t>stakeholders, managers, </a:t>
            </a:r>
            <a:r>
              <a:rPr lang="en" sz="1500">
                <a:solidFill>
                  <a:srgbClr val="444444"/>
                </a:solidFill>
                <a:highlight>
                  <a:srgbClr val="00FF00"/>
                </a:highlight>
                <a:latin typeface="Lato"/>
                <a:ea typeface="Lato"/>
                <a:cs typeface="Lato"/>
                <a:sym typeface="Lato"/>
              </a:rPr>
              <a:t>board of directors, </a:t>
            </a:r>
            <a:r>
              <a:rPr lang="en" sz="1500">
                <a:solidFill>
                  <a:srgbClr val="444444"/>
                </a:solidFill>
                <a:highlight>
                  <a:srgbClr val="FFFFFF"/>
                </a:highlight>
                <a:latin typeface="Lato"/>
                <a:ea typeface="Lato"/>
                <a:cs typeface="Lato"/>
                <a:sym typeface="Lato"/>
              </a:rPr>
              <a:t>etc.</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rPr lang="en" sz="1500">
                <a:solidFill>
                  <a:srgbClr val="444444"/>
                </a:solidFill>
                <a:highlight>
                  <a:srgbClr val="FFFFFF"/>
                </a:highlight>
                <a:latin typeface="Lato"/>
                <a:ea typeface="Lato"/>
                <a:cs typeface="Lato"/>
                <a:sym typeface="Lato"/>
              </a:rPr>
              <a:t>a business requirement document is a functional business requirement that is written in a well-structured manner without any technical jargon.</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chemeClr val="accent6"/>
                </a:highlight>
                <a:latin typeface="Lato"/>
                <a:ea typeface="Lato"/>
                <a:cs typeface="Lato"/>
                <a:sym typeface="Lato"/>
              </a:rPr>
              <a:t>Bank customers should be able to register themselves</a:t>
            </a:r>
            <a:r>
              <a:rPr lang="en" sz="1500">
                <a:solidFill>
                  <a:srgbClr val="444444"/>
                </a:solidFill>
                <a:highlight>
                  <a:srgbClr val="FFFFFF"/>
                </a:highlight>
                <a:latin typeface="Lato"/>
                <a:ea typeface="Lato"/>
                <a:cs typeface="Lato"/>
                <a:sym typeface="Lato"/>
              </a:rPr>
              <a:t>.</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rgbClr val="FFFFFF"/>
                </a:highlight>
                <a:latin typeface="Lato"/>
                <a:ea typeface="Lato"/>
                <a:cs typeface="Lato"/>
                <a:sym typeface="Lato"/>
              </a:rPr>
              <a:t>Registered bank customers should be able to log in.</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rgbClr val="FFFFFF"/>
                </a:highlight>
                <a:latin typeface="Lato"/>
                <a:ea typeface="Lato"/>
                <a:cs typeface="Lato"/>
                <a:sym typeface="Lato"/>
              </a:rPr>
              <a:t>Customers should be able to do online transactions.</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rgbClr val="FFFFFF"/>
                </a:highlight>
                <a:latin typeface="Lato"/>
                <a:ea typeface="Lato"/>
                <a:cs typeface="Lato"/>
                <a:sym typeface="Lato"/>
              </a:rPr>
              <a:t>Customers should be able to open fixed deposit online.</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rgbClr val="FFFFFF"/>
                </a:highlight>
                <a:latin typeface="Lato"/>
                <a:ea typeface="Lato"/>
                <a:cs typeface="Lato"/>
                <a:sym typeface="Lato"/>
              </a:rPr>
              <a:t>Customers should be able to recharge their mobile phones, etc.</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rgbClr val="444444"/>
              </a:solidFill>
              <a:highlight>
                <a:srgbClr val="FFFFFF"/>
              </a:highlight>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4"/>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 FRD</a:t>
            </a:r>
            <a:endParaRPr b="1">
              <a:solidFill>
                <a:srgbClr val="9900FF"/>
              </a:solidFill>
              <a:latin typeface="Lato"/>
              <a:ea typeface="Lato"/>
              <a:cs typeface="Lato"/>
              <a:sym typeface="Lato"/>
            </a:endParaRPr>
          </a:p>
        </p:txBody>
      </p:sp>
      <p:sp>
        <p:nvSpPr>
          <p:cNvPr id="549" name="Google Shape;549;p84"/>
          <p:cNvSpPr txBox="1"/>
          <p:nvPr/>
        </p:nvSpPr>
        <p:spPr>
          <a:xfrm>
            <a:off x="872600" y="1127650"/>
            <a:ext cx="7865400" cy="2802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800">
                <a:solidFill>
                  <a:srgbClr val="444444"/>
                </a:solidFill>
                <a:highlight>
                  <a:srgbClr val="FFFFFF"/>
                </a:highlight>
                <a:latin typeface="Lato"/>
                <a:ea typeface="Lato"/>
                <a:cs typeface="Lato"/>
                <a:sym typeface="Lato"/>
              </a:rPr>
              <a:t>Functional specification document </a:t>
            </a:r>
            <a:r>
              <a:rPr lang="en" sz="1800">
                <a:solidFill>
                  <a:srgbClr val="444444"/>
                </a:solidFill>
                <a:highlight>
                  <a:srgbClr val="FFFFFF"/>
                </a:highlight>
                <a:latin typeface="Lato"/>
                <a:ea typeface="Lato"/>
                <a:cs typeface="Lato"/>
                <a:sym typeface="Lato"/>
              </a:rPr>
              <a:t>is required with detailed requirements in technical terms that will be referred by the technical team for further </a:t>
            </a:r>
            <a:r>
              <a:rPr lang="en" sz="1800">
                <a:solidFill>
                  <a:srgbClr val="444444"/>
                </a:solidFill>
                <a:highlight>
                  <a:schemeClr val="accent6"/>
                </a:highlight>
                <a:latin typeface="Lato"/>
                <a:ea typeface="Lato"/>
                <a:cs typeface="Lato"/>
                <a:sym typeface="Lato"/>
              </a:rPr>
              <a:t>development of the system.</a:t>
            </a:r>
            <a:endParaRPr sz="1800">
              <a:solidFill>
                <a:srgbClr val="444444"/>
              </a:solidFill>
              <a:highlight>
                <a:schemeClr val="accent6"/>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342900" lvl="0" marL="457200" rtl="0" algn="l">
              <a:lnSpc>
                <a:spcPct val="115000"/>
              </a:lnSpc>
              <a:spcBef>
                <a:spcPts val="0"/>
              </a:spcBef>
              <a:spcAft>
                <a:spcPts val="0"/>
              </a:spcAft>
              <a:buClr>
                <a:srgbClr val="444444"/>
              </a:buClr>
              <a:buSzPts val="1800"/>
              <a:buFont typeface="Raleway"/>
              <a:buChar char="●"/>
            </a:pPr>
            <a:r>
              <a:rPr lang="en" sz="1800">
                <a:solidFill>
                  <a:srgbClr val="444444"/>
                </a:solidFill>
                <a:highlight>
                  <a:srgbClr val="FFFFFF"/>
                </a:highlight>
                <a:latin typeface="Raleway"/>
                <a:ea typeface="Raleway"/>
                <a:cs typeface="Raleway"/>
                <a:sym typeface="Raleway"/>
              </a:rPr>
              <a:t>Username should not include numeric value.</a:t>
            </a:r>
            <a:endParaRPr sz="1800">
              <a:solidFill>
                <a:srgbClr val="444444"/>
              </a:solidFill>
              <a:highlight>
                <a:srgbClr val="FFFFFF"/>
              </a:highlight>
              <a:latin typeface="Raleway"/>
              <a:ea typeface="Raleway"/>
              <a:cs typeface="Raleway"/>
              <a:sym typeface="Raleway"/>
            </a:endParaRPr>
          </a:p>
          <a:p>
            <a:pPr indent="-342900" lvl="0" marL="457200" rtl="0" algn="l">
              <a:lnSpc>
                <a:spcPct val="115000"/>
              </a:lnSpc>
              <a:spcBef>
                <a:spcPts val="0"/>
              </a:spcBef>
              <a:spcAft>
                <a:spcPts val="0"/>
              </a:spcAft>
              <a:buClr>
                <a:srgbClr val="444444"/>
              </a:buClr>
              <a:buSzPts val="1800"/>
              <a:buFont typeface="Raleway"/>
              <a:buChar char="●"/>
            </a:pPr>
            <a:r>
              <a:rPr lang="en" sz="1800">
                <a:solidFill>
                  <a:srgbClr val="444444"/>
                </a:solidFill>
                <a:highlight>
                  <a:srgbClr val="FFFFFF"/>
                </a:highlight>
                <a:latin typeface="Raleway"/>
                <a:ea typeface="Raleway"/>
                <a:cs typeface="Raleway"/>
                <a:sym typeface="Raleway"/>
              </a:rPr>
              <a:t>The password should be 8 or more char long.</a:t>
            </a:r>
            <a:endParaRPr sz="1800">
              <a:solidFill>
                <a:srgbClr val="444444"/>
              </a:solidFill>
              <a:highlight>
                <a:srgbClr val="FFFFFF"/>
              </a:highlight>
              <a:latin typeface="Raleway"/>
              <a:ea typeface="Raleway"/>
              <a:cs typeface="Raleway"/>
              <a:sym typeface="Raleway"/>
            </a:endParaRPr>
          </a:p>
          <a:p>
            <a:pPr indent="-342900" lvl="0" marL="457200" rtl="0" algn="l">
              <a:lnSpc>
                <a:spcPct val="115000"/>
              </a:lnSpc>
              <a:spcBef>
                <a:spcPts val="0"/>
              </a:spcBef>
              <a:spcAft>
                <a:spcPts val="0"/>
              </a:spcAft>
              <a:buClr>
                <a:srgbClr val="444444"/>
              </a:buClr>
              <a:buSzPts val="1800"/>
              <a:buFont typeface="Raleway"/>
              <a:buChar char="●"/>
            </a:pPr>
            <a:r>
              <a:rPr lang="en" sz="1800">
                <a:solidFill>
                  <a:srgbClr val="444444"/>
                </a:solidFill>
                <a:highlight>
                  <a:srgbClr val="FFFFFF"/>
                </a:highlight>
                <a:latin typeface="Raleway"/>
                <a:ea typeface="Raleway"/>
                <a:cs typeface="Raleway"/>
                <a:sym typeface="Raleway"/>
              </a:rPr>
              <a:t>Only 5 transactions should be allowed in a day, etc</a:t>
            </a:r>
            <a:endParaRPr sz="1800">
              <a:solidFill>
                <a:srgbClr val="444444"/>
              </a:solidFill>
              <a:highlight>
                <a:srgbClr val="FFFFFF"/>
              </a:highlight>
              <a:latin typeface="Raleway"/>
              <a:ea typeface="Raleway"/>
              <a:cs typeface="Raleway"/>
              <a:sym typeface="Raleway"/>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5"/>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SRS</a:t>
            </a:r>
            <a:endParaRPr b="1">
              <a:solidFill>
                <a:srgbClr val="9900FF"/>
              </a:solidFill>
              <a:latin typeface="Lato"/>
              <a:ea typeface="Lato"/>
              <a:cs typeface="Lato"/>
              <a:sym typeface="Lato"/>
            </a:endParaRPr>
          </a:p>
        </p:txBody>
      </p:sp>
      <p:sp>
        <p:nvSpPr>
          <p:cNvPr id="555" name="Google Shape;555;p85"/>
          <p:cNvSpPr txBox="1"/>
          <p:nvPr/>
        </p:nvSpPr>
        <p:spPr>
          <a:xfrm>
            <a:off x="872850" y="817050"/>
            <a:ext cx="7865400" cy="350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800">
                <a:solidFill>
                  <a:srgbClr val="444444"/>
                </a:solidFill>
                <a:highlight>
                  <a:srgbClr val="FFFFFF"/>
                </a:highlight>
                <a:latin typeface="Lato"/>
                <a:ea typeface="Lato"/>
                <a:cs typeface="Lato"/>
                <a:sym typeface="Lato"/>
              </a:rPr>
              <a:t>Software Requirement Specification</a:t>
            </a:r>
            <a:r>
              <a:rPr lang="en" sz="1800">
                <a:solidFill>
                  <a:srgbClr val="444444"/>
                </a:solidFill>
                <a:highlight>
                  <a:srgbClr val="FFFFFF"/>
                </a:highlight>
                <a:latin typeface="Lato"/>
                <a:ea typeface="Lato"/>
                <a:cs typeface="Lato"/>
                <a:sym typeface="Lato"/>
              </a:rPr>
              <a:t> i.e. SRS Document is one of the important documents for the development team. It is a </a:t>
            </a:r>
            <a:r>
              <a:rPr b="1" lang="en" sz="1800">
                <a:solidFill>
                  <a:srgbClr val="444444"/>
                </a:solidFill>
                <a:highlight>
                  <a:srgbClr val="FFFF00"/>
                </a:highlight>
                <a:latin typeface="Lato"/>
                <a:ea typeface="Lato"/>
                <a:cs typeface="Lato"/>
                <a:sym typeface="Lato"/>
              </a:rPr>
              <a:t>complete description of the behavior of a system to be developed.</a:t>
            </a:r>
            <a:endParaRPr b="1" sz="1800">
              <a:solidFill>
                <a:srgbClr val="444444"/>
              </a:solidFill>
              <a:highlight>
                <a:srgbClr val="FFFF00"/>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rPr lang="en" sz="1800">
                <a:solidFill>
                  <a:srgbClr val="444444"/>
                </a:solidFill>
                <a:highlight>
                  <a:srgbClr val="FFFFFF"/>
                </a:highlight>
                <a:latin typeface="Lato"/>
                <a:ea typeface="Lato"/>
                <a:cs typeface="Lato"/>
                <a:sym typeface="Lato"/>
              </a:rPr>
              <a:t>SRS document contains all the </a:t>
            </a:r>
            <a:r>
              <a:rPr lang="en" sz="1800">
                <a:solidFill>
                  <a:srgbClr val="444444"/>
                </a:solidFill>
                <a:highlight>
                  <a:schemeClr val="accent6"/>
                </a:highlight>
                <a:latin typeface="Lato"/>
                <a:ea typeface="Lato"/>
                <a:cs typeface="Lato"/>
                <a:sym typeface="Lato"/>
              </a:rPr>
              <a:t>functional and non-functional requirements along with the use cases that the software must meet.</a:t>
            </a:r>
            <a:endParaRPr sz="1800">
              <a:solidFill>
                <a:srgbClr val="444444"/>
              </a:solidFill>
              <a:highlight>
                <a:schemeClr val="accent6"/>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rPr lang="en" sz="1800">
                <a:solidFill>
                  <a:srgbClr val="444444"/>
                </a:solidFill>
                <a:highlight>
                  <a:srgbClr val="FFFFFF"/>
                </a:highlight>
                <a:latin typeface="Lato"/>
                <a:ea typeface="Lato"/>
                <a:cs typeface="Lato"/>
                <a:sym typeface="Lato"/>
              </a:rPr>
              <a:t>Software specification requirement document elaborates on the </a:t>
            </a:r>
            <a:r>
              <a:rPr b="1" lang="en" sz="1800">
                <a:solidFill>
                  <a:srgbClr val="444444"/>
                </a:solidFill>
                <a:highlight>
                  <a:srgbClr val="FFFFFF"/>
                </a:highlight>
                <a:latin typeface="Lato"/>
                <a:ea typeface="Lato"/>
                <a:cs typeface="Lato"/>
                <a:sym typeface="Lato"/>
              </a:rPr>
              <a:t>business requirements mentioned in BRD </a:t>
            </a:r>
            <a:r>
              <a:rPr lang="en" sz="1800">
                <a:solidFill>
                  <a:srgbClr val="444444"/>
                </a:solidFill>
                <a:highlight>
                  <a:srgbClr val="FFFFFF"/>
                </a:highlight>
                <a:latin typeface="Lato"/>
                <a:ea typeface="Lato"/>
                <a:cs typeface="Lato"/>
                <a:sym typeface="Lato"/>
              </a:rPr>
              <a:t>to accommodate the functional and non-functional requirements along with user intersections with the system i.e. use cases.</a:t>
            </a:r>
            <a:endParaRPr sz="1800">
              <a:solidFill>
                <a:srgbClr val="444444"/>
              </a:solidFill>
              <a:highlight>
                <a:srgbClr val="FFFFFF"/>
              </a:highlight>
              <a:latin typeface="Lato"/>
              <a:ea typeface="Lato"/>
              <a:cs typeface="Lato"/>
              <a:sym typeface="Lato"/>
            </a:endParaRPr>
          </a:p>
        </p:txBody>
      </p:sp>
      <p:sp>
        <p:nvSpPr>
          <p:cNvPr id="556" name="Google Shape;556;p85"/>
          <p:cNvSpPr txBox="1"/>
          <p:nvPr/>
        </p:nvSpPr>
        <p:spPr>
          <a:xfrm>
            <a:off x="405750" y="4226250"/>
            <a:ext cx="833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44444"/>
                </a:solidFill>
                <a:highlight>
                  <a:srgbClr val="FFFFFF"/>
                </a:highlight>
                <a:latin typeface="Raleway"/>
                <a:ea typeface="Raleway"/>
                <a:cs typeface="Raleway"/>
                <a:sym typeface="Raleway"/>
              </a:rPr>
              <a:t>document is prepared by system analysts or business analysts and referred by the project management, development, and implementation teams.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6"/>
          <p:cNvSpPr txBox="1"/>
          <p:nvPr>
            <p:ph type="title"/>
          </p:nvPr>
        </p:nvSpPr>
        <p:spPr>
          <a:xfrm>
            <a:off x="500300" y="933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UML </a:t>
            </a:r>
            <a:r>
              <a:rPr b="1" lang="en" sz="2800"/>
              <a:t>(Unified Modeling Language)</a:t>
            </a:r>
            <a:r>
              <a:rPr lang="en" sz="2800"/>
              <a:t> is a visual modeling language that is widely used in software engineering to represent </a:t>
            </a:r>
            <a:r>
              <a:rPr b="1" lang="en" sz="2800"/>
              <a:t>software designs.</a:t>
            </a:r>
            <a:endParaRPr b="1" sz="2800"/>
          </a:p>
        </p:txBody>
      </p:sp>
      <p:sp>
        <p:nvSpPr>
          <p:cNvPr id="562" name="Google Shape;562;p86"/>
          <p:cNvSpPr txBox="1"/>
          <p:nvPr/>
        </p:nvSpPr>
        <p:spPr>
          <a:xfrm>
            <a:off x="985850" y="2306275"/>
            <a:ext cx="6900900" cy="10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232629"/>
                </a:solidFill>
                <a:highlight>
                  <a:srgbClr val="FFFFFF"/>
                </a:highlight>
              </a:rPr>
              <a:t>Standard language used for modeling software systems, and it includes various diagrams such as class diagrams, </a:t>
            </a:r>
            <a:r>
              <a:rPr b="1" lang="en" sz="1850">
                <a:solidFill>
                  <a:srgbClr val="232629"/>
                </a:solidFill>
                <a:highlight>
                  <a:srgbClr val="FFFFFF"/>
                </a:highlight>
              </a:rPr>
              <a:t>use case diagrams, sequence diagrams, and state diagrams.</a:t>
            </a:r>
            <a:endParaRPr b="1" sz="2100"/>
          </a:p>
        </p:txBody>
      </p:sp>
      <p:sp>
        <p:nvSpPr>
          <p:cNvPr id="563" name="Google Shape;563;p86"/>
          <p:cNvSpPr txBox="1"/>
          <p:nvPr/>
        </p:nvSpPr>
        <p:spPr>
          <a:xfrm>
            <a:off x="985850" y="3440075"/>
            <a:ext cx="71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rPr>
              <a:t>Use case diagrams are a type of UML diagram that is often used in software testing</a:t>
            </a:r>
            <a:endParaRPr>
              <a:highlight>
                <a:srgbClr val="FFFF00"/>
              </a:highlight>
            </a:endParaRPr>
          </a:p>
        </p:txBody>
      </p:sp>
      <p:sp>
        <p:nvSpPr>
          <p:cNvPr id="564" name="Google Shape;564;p86"/>
          <p:cNvSpPr txBox="1"/>
          <p:nvPr/>
        </p:nvSpPr>
        <p:spPr>
          <a:xfrm>
            <a:off x="1095075" y="3935175"/>
            <a:ext cx="710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rPr>
              <a:t>Use case diagrams help testers understand the system's requirements and how it will be used by end-users.</a:t>
            </a:r>
            <a:endParaRPr>
              <a:highlight>
                <a:srgbClr val="FFFF00"/>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87"/>
          <p:cNvPicPr preferRelativeResize="0"/>
          <p:nvPr/>
        </p:nvPicPr>
        <p:blipFill>
          <a:blip r:embed="rId3">
            <a:alphaModFix/>
          </a:blip>
          <a:stretch>
            <a:fillRect/>
          </a:stretch>
        </p:blipFill>
        <p:spPr>
          <a:xfrm>
            <a:off x="650175" y="482850"/>
            <a:ext cx="3519951" cy="3490624"/>
          </a:xfrm>
          <a:prstGeom prst="rect">
            <a:avLst/>
          </a:prstGeom>
          <a:noFill/>
          <a:ln>
            <a:noFill/>
          </a:ln>
        </p:spPr>
      </p:pic>
      <p:pic>
        <p:nvPicPr>
          <p:cNvPr id="570" name="Google Shape;570;p87"/>
          <p:cNvPicPr preferRelativeResize="0"/>
          <p:nvPr/>
        </p:nvPicPr>
        <p:blipFill>
          <a:blip r:embed="rId4">
            <a:alphaModFix/>
          </a:blip>
          <a:stretch>
            <a:fillRect/>
          </a:stretch>
        </p:blipFill>
        <p:spPr>
          <a:xfrm>
            <a:off x="5042000" y="777974"/>
            <a:ext cx="3097876" cy="2716475"/>
          </a:xfrm>
          <a:prstGeom prst="rect">
            <a:avLst/>
          </a:prstGeom>
          <a:noFill/>
          <a:ln>
            <a:noFill/>
          </a:ln>
        </p:spPr>
      </p:pic>
      <p:sp>
        <p:nvSpPr>
          <p:cNvPr id="571" name="Google Shape;571;p87"/>
          <p:cNvSpPr txBox="1"/>
          <p:nvPr/>
        </p:nvSpPr>
        <p:spPr>
          <a:xfrm>
            <a:off x="1084000" y="3973475"/>
            <a:ext cx="69798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rgbClr val="232629"/>
                </a:solidFill>
                <a:highlight>
                  <a:schemeClr val="lt1"/>
                </a:highlight>
              </a:rPr>
              <a:t>sequence diagrams, and state diagrams.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88"/>
          <p:cNvPicPr preferRelativeResize="0"/>
          <p:nvPr/>
        </p:nvPicPr>
        <p:blipFill>
          <a:blip r:embed="rId3">
            <a:alphaModFix/>
          </a:blip>
          <a:stretch>
            <a:fillRect/>
          </a:stretch>
        </p:blipFill>
        <p:spPr>
          <a:xfrm>
            <a:off x="1688227" y="394150"/>
            <a:ext cx="5103700" cy="3812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ph type="title"/>
          </p:nvPr>
        </p:nvSpPr>
        <p:spPr>
          <a:xfrm>
            <a:off x="500300" y="933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UML contains different diagrams and Use case is one of it</a:t>
            </a:r>
            <a:endParaRPr/>
          </a:p>
        </p:txBody>
      </p:sp>
      <p:sp>
        <p:nvSpPr>
          <p:cNvPr id="582" name="Google Shape;582;p89"/>
          <p:cNvSpPr txBox="1"/>
          <p:nvPr/>
        </p:nvSpPr>
        <p:spPr>
          <a:xfrm>
            <a:off x="985850" y="2571750"/>
            <a:ext cx="6900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232629"/>
                </a:solidFill>
                <a:highlight>
                  <a:srgbClr val="FFFFFF"/>
                </a:highlight>
              </a:rPr>
              <a:t>UML also contains Structural diagrams as well as - such as Class Diagram</a:t>
            </a:r>
            <a:endParaRPr sz="21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90"/>
          <p:cNvPicPr preferRelativeResize="0"/>
          <p:nvPr/>
        </p:nvPicPr>
        <p:blipFill>
          <a:blip r:embed="rId3">
            <a:alphaModFix/>
          </a:blip>
          <a:stretch>
            <a:fillRect/>
          </a:stretch>
        </p:blipFill>
        <p:spPr>
          <a:xfrm>
            <a:off x="1806925" y="309350"/>
            <a:ext cx="5325400" cy="3875924"/>
          </a:xfrm>
          <a:prstGeom prst="rect">
            <a:avLst/>
          </a:prstGeom>
          <a:noFill/>
          <a:ln>
            <a:noFill/>
          </a:ln>
        </p:spPr>
      </p:pic>
      <p:sp>
        <p:nvSpPr>
          <p:cNvPr id="588" name="Google Shape;588;p90"/>
          <p:cNvSpPr txBox="1"/>
          <p:nvPr/>
        </p:nvSpPr>
        <p:spPr>
          <a:xfrm>
            <a:off x="231450" y="4354825"/>
            <a:ext cx="756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https://stackoverflow.com/questions/9107448/uml-class-diagram-for-an-e-commerce-website</a:t>
            </a:r>
            <a:endParaRPr/>
          </a:p>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91"/>
          <p:cNvPicPr preferRelativeResize="0"/>
          <p:nvPr/>
        </p:nvPicPr>
        <p:blipFill>
          <a:blip r:embed="rId3">
            <a:alphaModFix/>
          </a:blip>
          <a:stretch>
            <a:fillRect/>
          </a:stretch>
        </p:blipFill>
        <p:spPr>
          <a:xfrm>
            <a:off x="2123050" y="76200"/>
            <a:ext cx="4482883" cy="4991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Software?</a:t>
            </a:r>
            <a:endParaRPr b="1" sz="5000">
              <a:solidFill>
                <a:srgbClr val="9900FF"/>
              </a:solidFill>
              <a:latin typeface="Lato"/>
              <a:ea typeface="Lato"/>
              <a:cs typeface="Lato"/>
              <a:sym typeface="Lato"/>
            </a:endParaRPr>
          </a:p>
        </p:txBody>
      </p:sp>
      <p:pic>
        <p:nvPicPr>
          <p:cNvPr id="110" name="Google Shape;110;p20"/>
          <p:cNvPicPr preferRelativeResize="0"/>
          <p:nvPr/>
        </p:nvPicPr>
        <p:blipFill>
          <a:blip r:embed="rId3">
            <a:alphaModFix/>
          </a:blip>
          <a:stretch>
            <a:fillRect/>
          </a:stretch>
        </p:blipFill>
        <p:spPr>
          <a:xfrm>
            <a:off x="1623298" y="1296975"/>
            <a:ext cx="5774775" cy="32483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92"/>
          <p:cNvPicPr preferRelativeResize="0"/>
          <p:nvPr/>
        </p:nvPicPr>
        <p:blipFill>
          <a:blip r:embed="rId3">
            <a:alphaModFix/>
          </a:blip>
          <a:stretch>
            <a:fillRect/>
          </a:stretch>
        </p:blipFill>
        <p:spPr>
          <a:xfrm>
            <a:off x="384675" y="588750"/>
            <a:ext cx="8121452" cy="36855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SDLC Models</a:t>
            </a:r>
            <a:endParaRPr b="1">
              <a:solidFill>
                <a:srgbClr val="9900FF"/>
              </a:solidFill>
              <a:latin typeface="Lato"/>
              <a:ea typeface="Lato"/>
              <a:cs typeface="Lato"/>
              <a:sym typeface="Lato"/>
            </a:endParaRPr>
          </a:p>
        </p:txBody>
      </p:sp>
      <p:sp>
        <p:nvSpPr>
          <p:cNvPr id="604" name="Google Shape;604;p93"/>
          <p:cNvSpPr txBox="1"/>
          <p:nvPr/>
        </p:nvSpPr>
        <p:spPr>
          <a:xfrm>
            <a:off x="1026925" y="879050"/>
            <a:ext cx="7865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2"/>
              </a:buClr>
              <a:buSzPts val="2200"/>
              <a:buChar char="●"/>
            </a:pPr>
            <a:r>
              <a:rPr lang="en" sz="2200">
                <a:solidFill>
                  <a:schemeClr val="dk2"/>
                </a:solidFill>
              </a:rPr>
              <a:t>Waterfall Model</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Spiral Model</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V-Model</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highlight>
                  <a:schemeClr val="accent6"/>
                </a:highlight>
              </a:rPr>
              <a:t>Agile Model</a:t>
            </a:r>
            <a:endParaRPr sz="2200">
              <a:solidFill>
                <a:schemeClr val="dk2"/>
              </a:solidFill>
              <a:highlight>
                <a:schemeClr val="accent6"/>
              </a:highlight>
            </a:endParaRPr>
          </a:p>
          <a:p>
            <a:pPr indent="0" lvl="0" marL="457200" rtl="0" algn="l">
              <a:spcBef>
                <a:spcPts val="0"/>
              </a:spcBef>
              <a:spcAft>
                <a:spcPts val="0"/>
              </a:spcAft>
              <a:buNone/>
            </a:pPr>
            <a:r>
              <a:t/>
            </a:r>
            <a:endParaRPr sz="2200">
              <a:solidFill>
                <a:schemeClr val="dk2"/>
              </a:solidFill>
            </a:endParaRPr>
          </a:p>
        </p:txBody>
      </p:sp>
      <p:sp>
        <p:nvSpPr>
          <p:cNvPr id="605" name="Google Shape;605;p93"/>
          <p:cNvSpPr txBox="1"/>
          <p:nvPr/>
        </p:nvSpPr>
        <p:spPr>
          <a:xfrm>
            <a:off x="1026925" y="3347525"/>
            <a:ext cx="681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latin typeface="Nunito"/>
                <a:ea typeface="Nunito"/>
                <a:cs typeface="Nunito"/>
                <a:sym typeface="Nunito"/>
              </a:rPr>
              <a:t>Other related methodologies are Agile Model, RAD Model, Rapid Application Development and Prototyping Models.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4"/>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Waterfall Model</a:t>
            </a:r>
            <a:endParaRPr b="1">
              <a:solidFill>
                <a:srgbClr val="9900FF"/>
              </a:solidFill>
              <a:latin typeface="Lato"/>
              <a:ea typeface="Lato"/>
              <a:cs typeface="Lato"/>
              <a:sym typeface="Lato"/>
            </a:endParaRPr>
          </a:p>
        </p:txBody>
      </p:sp>
      <p:pic>
        <p:nvPicPr>
          <p:cNvPr id="611" name="Google Shape;611;p94"/>
          <p:cNvPicPr preferRelativeResize="0"/>
          <p:nvPr/>
        </p:nvPicPr>
        <p:blipFill>
          <a:blip r:embed="rId3">
            <a:alphaModFix/>
          </a:blip>
          <a:stretch>
            <a:fillRect/>
          </a:stretch>
        </p:blipFill>
        <p:spPr>
          <a:xfrm>
            <a:off x="2680300" y="1069075"/>
            <a:ext cx="4761832" cy="34364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5"/>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Waterfall Model</a:t>
            </a:r>
            <a:endParaRPr b="1">
              <a:solidFill>
                <a:srgbClr val="9900FF"/>
              </a:solidFill>
              <a:latin typeface="Lato"/>
              <a:ea typeface="Lato"/>
              <a:cs typeface="Lato"/>
              <a:sym typeface="Lato"/>
            </a:endParaRPr>
          </a:p>
        </p:txBody>
      </p:sp>
      <p:pic>
        <p:nvPicPr>
          <p:cNvPr id="617" name="Google Shape;617;p95"/>
          <p:cNvPicPr preferRelativeResize="0"/>
          <p:nvPr/>
        </p:nvPicPr>
        <p:blipFill>
          <a:blip r:embed="rId3">
            <a:alphaModFix/>
          </a:blip>
          <a:stretch>
            <a:fillRect/>
          </a:stretch>
        </p:blipFill>
        <p:spPr>
          <a:xfrm>
            <a:off x="1682975" y="1019225"/>
            <a:ext cx="6364926" cy="35571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6"/>
          <p:cNvSpPr txBox="1"/>
          <p:nvPr/>
        </p:nvSpPr>
        <p:spPr>
          <a:xfrm>
            <a:off x="831525" y="685800"/>
            <a:ext cx="78354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t>Advantages of </a:t>
            </a:r>
            <a:r>
              <a:rPr b="1" lang="en" sz="2600">
                <a:highlight>
                  <a:srgbClr val="FFFF00"/>
                </a:highlight>
              </a:rPr>
              <a:t>Waterfall Model</a:t>
            </a:r>
            <a:r>
              <a:rPr lang="en" sz="2600"/>
              <a:t> </a:t>
            </a:r>
            <a:endParaRPr sz="2600"/>
          </a:p>
          <a:p>
            <a:pPr indent="-393700" lvl="0" marL="457200" rtl="0" algn="l">
              <a:spcBef>
                <a:spcPts val="0"/>
              </a:spcBef>
              <a:spcAft>
                <a:spcPts val="0"/>
              </a:spcAft>
              <a:buSzPts val="2600"/>
              <a:buChar char="●"/>
            </a:pPr>
            <a:r>
              <a:rPr lang="en" sz="2600"/>
              <a:t>The product will be of high quality.</a:t>
            </a:r>
            <a:endParaRPr sz="2600"/>
          </a:p>
          <a:p>
            <a:pPr indent="-393700" lvl="0" marL="457200" rtl="0" algn="l">
              <a:spcBef>
                <a:spcPts val="0"/>
              </a:spcBef>
              <a:spcAft>
                <a:spcPts val="0"/>
              </a:spcAft>
              <a:buSzPts val="2600"/>
              <a:buChar char="●"/>
            </a:pPr>
            <a:r>
              <a:rPr lang="en" sz="2600"/>
              <a:t>There are less possibilities of detecting problems because requirement modifications are prohibited.</a:t>
            </a:r>
            <a:endParaRPr sz="2600"/>
          </a:p>
          <a:p>
            <a:pPr indent="-393700" lvl="0" marL="457200" rtl="0" algn="l">
              <a:spcBef>
                <a:spcPts val="0"/>
              </a:spcBef>
              <a:spcAft>
                <a:spcPts val="0"/>
              </a:spcAft>
              <a:buSzPts val="2600"/>
              <a:buChar char="●"/>
            </a:pPr>
            <a:r>
              <a:rPr lang="en" sz="2600"/>
              <a:t>Since the testers are employed later, the initial cost is lower.</a:t>
            </a:r>
            <a:endParaRPr sz="2600"/>
          </a:p>
          <a:p>
            <a:pPr indent="-393700" lvl="0" marL="457200" rtl="0" algn="l">
              <a:spcBef>
                <a:spcPts val="0"/>
              </a:spcBef>
              <a:spcAft>
                <a:spcPts val="0"/>
              </a:spcAft>
              <a:buSzPts val="2600"/>
              <a:buChar char="●"/>
            </a:pPr>
            <a:r>
              <a:rPr lang="en" sz="2600"/>
              <a:t>Preferred for little projects with </a:t>
            </a:r>
            <a:r>
              <a:rPr lang="en" sz="2600">
                <a:highlight>
                  <a:srgbClr val="FFFF00"/>
                </a:highlight>
              </a:rPr>
              <a:t>frozen criteria.</a:t>
            </a:r>
            <a:endParaRPr sz="2600">
              <a:highlight>
                <a:srgbClr val="FFFF00"/>
              </a:highlight>
            </a:endParaRPr>
          </a:p>
          <a:p>
            <a:pPr indent="0" lvl="0" marL="457200" rtl="0" algn="l">
              <a:spcBef>
                <a:spcPts val="0"/>
              </a:spcBef>
              <a:spcAft>
                <a:spcPts val="0"/>
              </a:spcAft>
              <a:buNone/>
            </a:pPr>
            <a:r>
              <a:t/>
            </a:r>
            <a:endParaRPr sz="26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7"/>
          <p:cNvSpPr txBox="1"/>
          <p:nvPr/>
        </p:nvSpPr>
        <p:spPr>
          <a:xfrm>
            <a:off x="831525" y="685800"/>
            <a:ext cx="78354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t>Disadvantages of Waterfall Model</a:t>
            </a:r>
            <a:endParaRPr b="1" sz="2600"/>
          </a:p>
          <a:p>
            <a:pPr indent="0" lvl="0" marL="457200" rtl="0" algn="l">
              <a:spcBef>
                <a:spcPts val="0"/>
              </a:spcBef>
              <a:spcAft>
                <a:spcPts val="0"/>
              </a:spcAft>
              <a:buNone/>
            </a:pPr>
            <a:r>
              <a:rPr b="1" lang="en" sz="2600"/>
              <a:t>•</a:t>
            </a:r>
            <a:r>
              <a:rPr lang="en" sz="2600"/>
              <a:t> Requirement </a:t>
            </a:r>
            <a:r>
              <a:rPr lang="en" sz="2600">
                <a:highlight>
                  <a:schemeClr val="accent6"/>
                </a:highlight>
              </a:rPr>
              <a:t>changes</a:t>
            </a:r>
            <a:r>
              <a:rPr lang="en" sz="2600"/>
              <a:t> are not allowed.</a:t>
            </a:r>
            <a:endParaRPr sz="2600"/>
          </a:p>
          <a:p>
            <a:pPr indent="0" lvl="0" marL="457200" rtl="0" algn="l">
              <a:spcBef>
                <a:spcPts val="0"/>
              </a:spcBef>
              <a:spcAft>
                <a:spcPts val="0"/>
              </a:spcAft>
              <a:buNone/>
            </a:pPr>
            <a:r>
              <a:rPr lang="en" sz="2600"/>
              <a:t>• If there is defect in Requirement that will be continued in later phases.</a:t>
            </a:r>
            <a:endParaRPr sz="2600"/>
          </a:p>
          <a:p>
            <a:pPr indent="0" lvl="0" marL="457200" rtl="0" algn="l">
              <a:spcBef>
                <a:spcPts val="0"/>
              </a:spcBef>
              <a:spcAft>
                <a:spcPts val="0"/>
              </a:spcAft>
              <a:buNone/>
            </a:pPr>
            <a:r>
              <a:rPr lang="en" sz="2600"/>
              <a:t>• </a:t>
            </a:r>
            <a:r>
              <a:rPr lang="en" sz="2600" u="sng"/>
              <a:t>Total investment is more</a:t>
            </a:r>
            <a:r>
              <a:rPr lang="en" sz="2600"/>
              <a:t> because time taking for rework on </a:t>
            </a:r>
            <a:r>
              <a:rPr lang="en" sz="2600" u="sng">
                <a:highlight>
                  <a:srgbClr val="FFFF00"/>
                </a:highlight>
              </a:rPr>
              <a:t>defect is time consuming which leads to</a:t>
            </a:r>
            <a:endParaRPr sz="2600" u="sng">
              <a:highlight>
                <a:srgbClr val="FFFF00"/>
              </a:highlight>
            </a:endParaRPr>
          </a:p>
          <a:p>
            <a:pPr indent="0" lvl="0" marL="457200" rtl="0" algn="l">
              <a:spcBef>
                <a:spcPts val="0"/>
              </a:spcBef>
              <a:spcAft>
                <a:spcPts val="0"/>
              </a:spcAft>
              <a:buNone/>
            </a:pPr>
            <a:r>
              <a:rPr lang="en" sz="2600" u="sng">
                <a:highlight>
                  <a:srgbClr val="FFFF00"/>
                </a:highlight>
              </a:rPr>
              <a:t>high investment</a:t>
            </a:r>
            <a:r>
              <a:rPr lang="en" sz="2600"/>
              <a:t>.</a:t>
            </a:r>
            <a:endParaRPr sz="2600"/>
          </a:p>
          <a:p>
            <a:pPr indent="0" lvl="0" marL="457200" rtl="0" algn="l">
              <a:spcBef>
                <a:spcPts val="0"/>
              </a:spcBef>
              <a:spcAft>
                <a:spcPts val="0"/>
              </a:spcAft>
              <a:buNone/>
            </a:pPr>
            <a:r>
              <a:rPr lang="en" sz="2600"/>
              <a:t>• </a:t>
            </a:r>
            <a:r>
              <a:rPr lang="en" sz="2600">
                <a:highlight>
                  <a:srgbClr val="FFFF00"/>
                </a:highlight>
              </a:rPr>
              <a:t>Testing will start only after codin</a:t>
            </a:r>
            <a:r>
              <a:rPr lang="en" sz="2600"/>
              <a:t>g</a:t>
            </a:r>
            <a:endParaRPr sz="2600"/>
          </a:p>
          <a:p>
            <a:pPr indent="0" lvl="0" marL="457200" rtl="0" algn="l">
              <a:spcBef>
                <a:spcPts val="0"/>
              </a:spcBef>
              <a:spcAft>
                <a:spcPts val="0"/>
              </a:spcAft>
              <a:buNone/>
            </a:pPr>
            <a:r>
              <a:t/>
            </a:r>
            <a:endParaRPr b="1" sz="2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8"/>
          <p:cNvSpPr txBox="1"/>
          <p:nvPr>
            <p:ph type="title"/>
          </p:nvPr>
        </p:nvSpPr>
        <p:spPr>
          <a:xfrm>
            <a:off x="311700" y="34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Spiral Model</a:t>
            </a:r>
            <a:endParaRPr b="1">
              <a:solidFill>
                <a:srgbClr val="9900FF"/>
              </a:solidFill>
            </a:endParaRPr>
          </a:p>
        </p:txBody>
      </p:sp>
      <p:sp>
        <p:nvSpPr>
          <p:cNvPr id="633" name="Google Shape;633;p98"/>
          <p:cNvSpPr txBox="1"/>
          <p:nvPr/>
        </p:nvSpPr>
        <p:spPr>
          <a:xfrm>
            <a:off x="694375" y="1225850"/>
            <a:ext cx="536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Spiral Model is </a:t>
            </a:r>
            <a:r>
              <a:rPr lang="en" sz="2100">
                <a:highlight>
                  <a:schemeClr val="accent6"/>
                </a:highlight>
              </a:rPr>
              <a:t>iterative model. </a:t>
            </a:r>
            <a:endParaRPr sz="2100">
              <a:highlight>
                <a:schemeClr val="accent6"/>
              </a:highlight>
            </a:endParaRPr>
          </a:p>
          <a:p>
            <a:pPr indent="0" lvl="0" marL="0" rtl="0" algn="l">
              <a:spcBef>
                <a:spcPts val="0"/>
              </a:spcBef>
              <a:spcAft>
                <a:spcPts val="0"/>
              </a:spcAft>
              <a:buNone/>
            </a:pPr>
            <a:r>
              <a:rPr lang="en" sz="2100"/>
              <a:t>▪ </a:t>
            </a:r>
            <a:r>
              <a:rPr lang="en" sz="2100">
                <a:highlight>
                  <a:srgbClr val="FFFF00"/>
                </a:highlight>
              </a:rPr>
              <a:t>Spiral Model overcome drawbacks of Waterfall model</a:t>
            </a:r>
            <a:r>
              <a:rPr lang="en" sz="2100"/>
              <a:t>. </a:t>
            </a:r>
            <a:endParaRPr sz="2100"/>
          </a:p>
          <a:p>
            <a:pPr indent="0" lvl="0" marL="0" rtl="0" algn="l">
              <a:spcBef>
                <a:spcPts val="0"/>
              </a:spcBef>
              <a:spcAft>
                <a:spcPts val="0"/>
              </a:spcAft>
              <a:buNone/>
            </a:pPr>
            <a:r>
              <a:rPr lang="en" sz="2100"/>
              <a:t>▪ We follow spiral model whenever there is dependency on the modules. </a:t>
            </a:r>
            <a:endParaRPr sz="2100"/>
          </a:p>
          <a:p>
            <a:pPr indent="0" lvl="0" marL="0" rtl="0" algn="l">
              <a:spcBef>
                <a:spcPts val="0"/>
              </a:spcBef>
              <a:spcAft>
                <a:spcPts val="0"/>
              </a:spcAft>
              <a:buNone/>
            </a:pPr>
            <a:r>
              <a:rPr lang="en" sz="2100"/>
              <a:t>▪ </a:t>
            </a:r>
            <a:r>
              <a:rPr lang="en" sz="2100">
                <a:highlight>
                  <a:srgbClr val="FFFF00"/>
                </a:highlight>
              </a:rPr>
              <a:t>In every cycle new software will be released to customer. </a:t>
            </a:r>
            <a:endParaRPr sz="2100">
              <a:highlight>
                <a:srgbClr val="FFFF00"/>
              </a:highlight>
            </a:endParaRPr>
          </a:p>
          <a:p>
            <a:pPr indent="0" lvl="0" marL="0" rtl="0" algn="l">
              <a:spcBef>
                <a:spcPts val="0"/>
              </a:spcBef>
              <a:spcAft>
                <a:spcPts val="0"/>
              </a:spcAft>
              <a:buNone/>
            </a:pPr>
            <a:r>
              <a:rPr lang="en" sz="2100"/>
              <a:t>▪ Software will be released in multiple versions. So it is also called version control model.</a:t>
            </a:r>
            <a:endParaRPr sz="2100"/>
          </a:p>
        </p:txBody>
      </p:sp>
      <p:pic>
        <p:nvPicPr>
          <p:cNvPr id="634" name="Google Shape;634;p98"/>
          <p:cNvPicPr preferRelativeResize="0"/>
          <p:nvPr/>
        </p:nvPicPr>
        <p:blipFill rotWithShape="1">
          <a:blip r:embed="rId3">
            <a:alphaModFix/>
          </a:blip>
          <a:srcRect b="0" l="7237" r="6189" t="0"/>
          <a:stretch/>
        </p:blipFill>
        <p:spPr>
          <a:xfrm>
            <a:off x="6026475" y="1183850"/>
            <a:ext cx="2989653" cy="2807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Radius of the spiral at any point represents the </a:t>
            </a:r>
            <a:r>
              <a:rPr lang="en">
                <a:highlight>
                  <a:schemeClr val="accent6"/>
                </a:highlight>
              </a:rPr>
              <a:t>expenses(cost) of the project so far, </a:t>
            </a:r>
            <a:r>
              <a:rPr lang="en"/>
              <a:t>and the angular dimension represents the progress made so far in the current phase.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0"/>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Prototyping Model</a:t>
            </a:r>
            <a:endParaRPr b="1">
              <a:solidFill>
                <a:schemeClr val="lt1"/>
              </a:solidFill>
              <a:highlight>
                <a:srgbClr val="9900FF"/>
              </a:highlight>
            </a:endParaRPr>
          </a:p>
        </p:txBody>
      </p:sp>
      <p:pic>
        <p:nvPicPr>
          <p:cNvPr id="645" name="Google Shape;645;p100"/>
          <p:cNvPicPr preferRelativeResize="0"/>
          <p:nvPr/>
        </p:nvPicPr>
        <p:blipFill>
          <a:blip r:embed="rId3">
            <a:alphaModFix/>
          </a:blip>
          <a:stretch>
            <a:fillRect/>
          </a:stretch>
        </p:blipFill>
        <p:spPr>
          <a:xfrm>
            <a:off x="2468872" y="2296875"/>
            <a:ext cx="4827301" cy="2257024"/>
          </a:xfrm>
          <a:prstGeom prst="rect">
            <a:avLst/>
          </a:prstGeom>
          <a:noFill/>
          <a:ln>
            <a:noFill/>
          </a:ln>
        </p:spPr>
      </p:pic>
      <p:sp>
        <p:nvSpPr>
          <p:cNvPr id="646" name="Google Shape;646;p100"/>
          <p:cNvSpPr txBox="1"/>
          <p:nvPr/>
        </p:nvSpPr>
        <p:spPr>
          <a:xfrm>
            <a:off x="500300" y="1080975"/>
            <a:ext cx="777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6"/>
                </a:highlight>
              </a:rPr>
              <a:t>Prototyping is defined as the process of developing a working replication of a product or system</a:t>
            </a:r>
            <a:r>
              <a:rPr lang="en"/>
              <a:t> that has to be engineered. It offers a small scale facsimile of the end product and is used for obtaining customer feedback as described below: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1"/>
          <p:cNvSpPr txBox="1"/>
          <p:nvPr/>
        </p:nvSpPr>
        <p:spPr>
          <a:xfrm>
            <a:off x="797225" y="548650"/>
            <a:ext cx="75096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 In each phase of the Spiral Model, the </a:t>
            </a:r>
            <a:r>
              <a:rPr lang="en" sz="2600">
                <a:highlight>
                  <a:schemeClr val="accent6"/>
                </a:highlight>
              </a:rPr>
              <a:t>features of the product dated and analyzed</a:t>
            </a:r>
            <a:r>
              <a:rPr lang="en" sz="2600"/>
              <a:t>, and the risks at that point in time are identified and are resolved through </a:t>
            </a:r>
            <a:r>
              <a:rPr lang="en" sz="2600">
                <a:highlight>
                  <a:schemeClr val="accent6"/>
                </a:highlight>
              </a:rPr>
              <a:t>prototyping</a:t>
            </a:r>
            <a:r>
              <a:rPr lang="en" sz="2600"/>
              <a:t>.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Thus, </a:t>
            </a:r>
            <a:r>
              <a:rPr lang="en" sz="2600">
                <a:highlight>
                  <a:schemeClr val="accent6"/>
                </a:highlight>
              </a:rPr>
              <a:t>this model is much more flexible compared to other SDLC models. </a:t>
            </a:r>
            <a:endParaRPr sz="2600">
              <a:highlight>
                <a:schemeClr val="accent6"/>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Types of Softwares</a:t>
            </a:r>
            <a:endParaRPr b="1" sz="5000">
              <a:solidFill>
                <a:srgbClr val="9900FF"/>
              </a:solidFill>
              <a:latin typeface="Lato"/>
              <a:ea typeface="Lato"/>
              <a:cs typeface="Lato"/>
              <a:sym typeface="Lato"/>
            </a:endParaRPr>
          </a:p>
        </p:txBody>
      </p:sp>
      <p:sp>
        <p:nvSpPr>
          <p:cNvPr id="116" name="Google Shape;116;p21"/>
          <p:cNvSpPr txBox="1"/>
          <p:nvPr/>
        </p:nvSpPr>
        <p:spPr>
          <a:xfrm>
            <a:off x="488350" y="1124850"/>
            <a:ext cx="8367000" cy="34236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 </a:t>
            </a:r>
            <a:r>
              <a:rPr b="1" lang="en" sz="2000">
                <a:solidFill>
                  <a:srgbClr val="6F7287"/>
                </a:solidFill>
                <a:highlight>
                  <a:schemeClr val="accent6"/>
                </a:highlight>
                <a:latin typeface="Lato"/>
                <a:ea typeface="Lato"/>
                <a:cs typeface="Lato"/>
                <a:sym typeface="Lato"/>
              </a:rPr>
              <a:t>System software</a:t>
            </a:r>
            <a:endParaRPr b="1" sz="2000">
              <a:solidFill>
                <a:srgbClr val="6F7287"/>
              </a:solidFill>
              <a:highlight>
                <a:schemeClr val="accent6"/>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Ex: Device drivers, Operating Systems, Servers, Utilities, etc.</a:t>
            </a:r>
            <a:endParaRPr b="1" sz="2000">
              <a:solidFill>
                <a:srgbClr val="6F7287"/>
              </a:solidFill>
              <a:highlight>
                <a:srgbClr val="FFFFFF"/>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 </a:t>
            </a:r>
            <a:r>
              <a:rPr b="1" lang="en" sz="2000">
                <a:solidFill>
                  <a:srgbClr val="6F7287"/>
                </a:solidFill>
                <a:highlight>
                  <a:schemeClr val="accent6"/>
                </a:highlight>
                <a:latin typeface="Lato"/>
                <a:ea typeface="Lato"/>
                <a:cs typeface="Lato"/>
                <a:sym typeface="Lato"/>
              </a:rPr>
              <a:t>Programming software</a:t>
            </a:r>
            <a:endParaRPr b="1" sz="2000">
              <a:solidFill>
                <a:srgbClr val="6F7287"/>
              </a:solidFill>
              <a:highlight>
                <a:schemeClr val="accent6"/>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Ex: compilers, debuggers, interpreters, etc.</a:t>
            </a:r>
            <a:endParaRPr b="1" sz="2000">
              <a:solidFill>
                <a:srgbClr val="6F7287"/>
              </a:solidFill>
              <a:highlight>
                <a:srgbClr val="FFFFFF"/>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a:t>
            </a:r>
            <a:r>
              <a:rPr b="1" lang="en" sz="2000">
                <a:solidFill>
                  <a:srgbClr val="6F7287"/>
                </a:solidFill>
                <a:highlight>
                  <a:schemeClr val="accent6"/>
                </a:highlight>
                <a:latin typeface="Lato"/>
                <a:ea typeface="Lato"/>
                <a:cs typeface="Lato"/>
                <a:sym typeface="Lato"/>
              </a:rPr>
              <a:t> Application software</a:t>
            </a:r>
            <a:endParaRPr b="1" sz="2000">
              <a:solidFill>
                <a:srgbClr val="6F7287"/>
              </a:solidFill>
              <a:highlight>
                <a:schemeClr val="accent6"/>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Ex: Web Applications, Mobile Apps, Desktop Applications etc</a:t>
            </a:r>
            <a:endParaRPr b="1" sz="2000">
              <a:solidFill>
                <a:srgbClr val="6F7287"/>
              </a:solidFill>
              <a:highlight>
                <a:srgbClr val="FFFFFF"/>
              </a:highlight>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F7287"/>
              </a:solidFill>
              <a:highlight>
                <a:srgbClr val="FFFFFF"/>
              </a:highlight>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highlight>
                  <a:schemeClr val="accent6"/>
                </a:highlight>
              </a:rPr>
              <a:t>Risk Handling in Spiral Model</a:t>
            </a:r>
            <a:endParaRPr b="1" sz="2200">
              <a:highlight>
                <a:schemeClr val="accent6"/>
              </a:highlight>
            </a:endParaRPr>
          </a:p>
          <a:p>
            <a:pPr indent="0" lvl="0" marL="0" rtl="0" algn="ctr">
              <a:spcBef>
                <a:spcPts val="0"/>
              </a:spcBef>
              <a:spcAft>
                <a:spcPts val="0"/>
              </a:spcAft>
              <a:buClr>
                <a:schemeClr val="dk1"/>
              </a:buClr>
              <a:buSzPts val="1100"/>
              <a:buFont typeface="Arial"/>
              <a:buNone/>
            </a:pPr>
            <a:r>
              <a:rPr lang="en" sz="2200"/>
              <a:t>A risk is any adverse situation that might affect the successful completion of a software project. The most important feature of the spiral model is handling these unknown risks after the project has started. Such risk resolutions are easier done by </a:t>
            </a:r>
            <a:r>
              <a:rPr lang="en" sz="2200">
                <a:highlight>
                  <a:schemeClr val="accent6"/>
                </a:highlight>
              </a:rPr>
              <a:t>developing a prototype.</a:t>
            </a:r>
            <a:r>
              <a:rPr lang="en" sz="2200"/>
              <a:t> The spiral model supports coping up with risks by providing the scope to build a prototype at every phase of the software development. </a:t>
            </a:r>
            <a:endParaRPr sz="2200"/>
          </a:p>
          <a:p>
            <a:pPr indent="0" lvl="0" marL="0" rtl="0" algn="ctr">
              <a:spcBef>
                <a:spcPts val="0"/>
              </a:spcBef>
              <a:spcAft>
                <a:spcPts val="0"/>
              </a:spcAft>
              <a:buNone/>
            </a:pPr>
            <a:r>
              <a:t/>
            </a:r>
            <a:endParaRPr sz="22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3"/>
          <p:cNvSpPr txBox="1"/>
          <p:nvPr/>
        </p:nvSpPr>
        <p:spPr>
          <a:xfrm>
            <a:off x="831525" y="685800"/>
            <a:ext cx="78354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en" sz="2600"/>
              <a:t>Advantages of Spiral Model</a:t>
            </a:r>
            <a:endParaRPr b="1" sz="2600"/>
          </a:p>
          <a:p>
            <a:pPr indent="0" lvl="0" marL="457200" rtl="0" algn="l">
              <a:spcBef>
                <a:spcPts val="0"/>
              </a:spcBef>
              <a:spcAft>
                <a:spcPts val="0"/>
              </a:spcAft>
              <a:buClr>
                <a:schemeClr val="dk1"/>
              </a:buClr>
              <a:buSzPts val="1100"/>
              <a:buFont typeface="Arial"/>
              <a:buNone/>
            </a:pPr>
            <a:r>
              <a:rPr b="1" lang="en" sz="2600"/>
              <a:t>• </a:t>
            </a:r>
            <a:r>
              <a:rPr lang="en" sz="2600"/>
              <a:t>Testing is done in every cycle, before going to the next cycle.</a:t>
            </a:r>
            <a:endParaRPr sz="2600"/>
          </a:p>
          <a:p>
            <a:pPr indent="0" lvl="0" marL="457200" rtl="0" algn="l">
              <a:spcBef>
                <a:spcPts val="0"/>
              </a:spcBef>
              <a:spcAft>
                <a:spcPts val="0"/>
              </a:spcAft>
              <a:buClr>
                <a:schemeClr val="dk1"/>
              </a:buClr>
              <a:buSzPts val="1100"/>
              <a:buFont typeface="Arial"/>
              <a:buNone/>
            </a:pPr>
            <a:r>
              <a:rPr lang="en" sz="2600"/>
              <a:t>• Customer will get to use the software for every module.</a:t>
            </a:r>
            <a:endParaRPr sz="2600"/>
          </a:p>
          <a:p>
            <a:pPr indent="0" lvl="0" marL="457200" rtl="0" algn="l">
              <a:spcBef>
                <a:spcPts val="0"/>
              </a:spcBef>
              <a:spcAft>
                <a:spcPts val="0"/>
              </a:spcAft>
              <a:buClr>
                <a:schemeClr val="dk1"/>
              </a:buClr>
              <a:buSzPts val="1100"/>
              <a:buFont typeface="Arial"/>
              <a:buNone/>
            </a:pPr>
            <a:r>
              <a:rPr lang="en" sz="2600"/>
              <a:t>• Requirement changes are allowed after every cycle before going to the next cycle</a:t>
            </a:r>
            <a:r>
              <a:rPr b="1" lang="en" sz="2600"/>
              <a:t>.</a:t>
            </a:r>
            <a:endParaRPr b="1" sz="2600"/>
          </a:p>
          <a:p>
            <a:pPr indent="0" lvl="0" marL="457200" rtl="0" algn="l">
              <a:spcBef>
                <a:spcPts val="0"/>
              </a:spcBef>
              <a:spcAft>
                <a:spcPts val="0"/>
              </a:spcAft>
              <a:buNone/>
            </a:pPr>
            <a:r>
              <a:t/>
            </a:r>
            <a:endParaRPr b="1" sz="26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4"/>
          <p:cNvSpPr txBox="1"/>
          <p:nvPr/>
        </p:nvSpPr>
        <p:spPr>
          <a:xfrm>
            <a:off x="831525" y="685800"/>
            <a:ext cx="78354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en" sz="2600"/>
              <a:t>Disadvantages of Spiral Model</a:t>
            </a:r>
            <a:endParaRPr b="1" sz="2600"/>
          </a:p>
          <a:p>
            <a:pPr indent="0" lvl="0" marL="457200" rtl="0" algn="l">
              <a:spcBef>
                <a:spcPts val="0"/>
              </a:spcBef>
              <a:spcAft>
                <a:spcPts val="0"/>
              </a:spcAft>
              <a:buClr>
                <a:schemeClr val="dk1"/>
              </a:buClr>
              <a:buSzPts val="1100"/>
              <a:buFont typeface="Arial"/>
              <a:buNone/>
            </a:pPr>
            <a:r>
              <a:rPr b="1" lang="en" sz="2600"/>
              <a:t>• </a:t>
            </a:r>
            <a:r>
              <a:rPr lang="en" sz="2600"/>
              <a:t>Requirement changes are NOT allowed in between the cycle.</a:t>
            </a:r>
            <a:endParaRPr sz="2600"/>
          </a:p>
          <a:p>
            <a:pPr indent="0" lvl="0" marL="457200" rtl="0" algn="l">
              <a:spcBef>
                <a:spcPts val="0"/>
              </a:spcBef>
              <a:spcAft>
                <a:spcPts val="0"/>
              </a:spcAft>
              <a:buClr>
                <a:schemeClr val="dk1"/>
              </a:buClr>
              <a:buSzPts val="1100"/>
              <a:buFont typeface="Arial"/>
              <a:buNone/>
            </a:pPr>
            <a:r>
              <a:rPr lang="en" sz="2600"/>
              <a:t>• Every cycle of spiral model looks like waterfall model.</a:t>
            </a:r>
            <a:endParaRPr sz="2600"/>
          </a:p>
          <a:p>
            <a:pPr indent="0" lvl="0" marL="457200" rtl="0" algn="l">
              <a:spcBef>
                <a:spcPts val="0"/>
              </a:spcBef>
              <a:spcAft>
                <a:spcPts val="0"/>
              </a:spcAft>
              <a:buClr>
                <a:schemeClr val="dk1"/>
              </a:buClr>
              <a:buSzPts val="1100"/>
              <a:buFont typeface="Arial"/>
              <a:buNone/>
            </a:pPr>
            <a:r>
              <a:rPr lang="en" sz="2600"/>
              <a:t>• There is no testing in requirement &amp; design phase.</a:t>
            </a:r>
            <a:endParaRPr sz="2600"/>
          </a:p>
          <a:p>
            <a:pPr indent="0" lvl="0" marL="457200" rtl="0" algn="l">
              <a:spcBef>
                <a:spcPts val="0"/>
              </a:spcBef>
              <a:spcAft>
                <a:spcPts val="0"/>
              </a:spcAft>
              <a:buNone/>
            </a:pPr>
            <a:r>
              <a:t/>
            </a:r>
            <a:endParaRPr sz="26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5"/>
          <p:cNvSpPr txBox="1"/>
          <p:nvPr/>
        </p:nvSpPr>
        <p:spPr>
          <a:xfrm>
            <a:off x="780075" y="85725"/>
            <a:ext cx="7835400" cy="178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2600">
                <a:solidFill>
                  <a:srgbClr val="9900FF"/>
                </a:solidFill>
              </a:rPr>
              <a:t>V-Model</a:t>
            </a:r>
            <a:endParaRPr b="1" sz="2600">
              <a:solidFill>
                <a:srgbClr val="9900FF"/>
              </a:solidFill>
            </a:endParaRPr>
          </a:p>
          <a:p>
            <a:pPr indent="0" lvl="0" marL="457200" rtl="0" algn="l">
              <a:spcBef>
                <a:spcPts val="0"/>
              </a:spcBef>
              <a:spcAft>
                <a:spcPts val="0"/>
              </a:spcAft>
              <a:buNone/>
            </a:pPr>
            <a:r>
              <a:rPr lang="en" sz="2600"/>
              <a:t>The V-model is a type of SDLC model where process executes in a sequential manner in V-shape. </a:t>
            </a:r>
            <a:endParaRPr sz="2600"/>
          </a:p>
        </p:txBody>
      </p:sp>
      <p:pic>
        <p:nvPicPr>
          <p:cNvPr id="672" name="Google Shape;672;p105"/>
          <p:cNvPicPr preferRelativeResize="0"/>
          <p:nvPr/>
        </p:nvPicPr>
        <p:blipFill>
          <a:blip r:embed="rId3">
            <a:alphaModFix/>
          </a:blip>
          <a:stretch>
            <a:fillRect/>
          </a:stretch>
        </p:blipFill>
        <p:spPr>
          <a:xfrm>
            <a:off x="2724175" y="1989450"/>
            <a:ext cx="2975600" cy="2367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V-Model contains </a:t>
            </a:r>
            <a:r>
              <a:rPr lang="en">
                <a:highlight>
                  <a:schemeClr val="accent6"/>
                </a:highlight>
              </a:rPr>
              <a:t>Verification</a:t>
            </a:r>
            <a:r>
              <a:rPr lang="en"/>
              <a:t> phases on one side of the </a:t>
            </a:r>
            <a:r>
              <a:rPr lang="en">
                <a:highlight>
                  <a:schemeClr val="accent6"/>
                </a:highlight>
              </a:rPr>
              <a:t>Validation</a:t>
            </a:r>
            <a:r>
              <a:rPr lang="en"/>
              <a:t> phases on the other side.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107"/>
          <p:cNvPicPr preferRelativeResize="0"/>
          <p:nvPr/>
        </p:nvPicPr>
        <p:blipFill rotWithShape="1">
          <a:blip r:embed="rId3">
            <a:alphaModFix/>
          </a:blip>
          <a:srcRect b="30511" l="0" r="0" t="10000"/>
          <a:stretch/>
        </p:blipFill>
        <p:spPr>
          <a:xfrm>
            <a:off x="889700" y="728650"/>
            <a:ext cx="7185600" cy="32061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108"/>
          <p:cNvPicPr preferRelativeResize="0"/>
          <p:nvPr/>
        </p:nvPicPr>
        <p:blipFill rotWithShape="1">
          <a:blip r:embed="rId3">
            <a:alphaModFix/>
          </a:blip>
          <a:srcRect b="0" l="0" r="0" t="10706"/>
          <a:stretch/>
        </p:blipFill>
        <p:spPr>
          <a:xfrm>
            <a:off x="152400" y="625799"/>
            <a:ext cx="8839198" cy="394864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9"/>
          <p:cNvSpPr txBox="1"/>
          <p:nvPr/>
        </p:nvSpPr>
        <p:spPr>
          <a:xfrm>
            <a:off x="411475" y="574375"/>
            <a:ext cx="8572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Verification</a:t>
            </a:r>
            <a:r>
              <a:rPr lang="en" sz="2200"/>
              <a:t>: It involves </a:t>
            </a:r>
            <a:r>
              <a:rPr lang="en" sz="2200">
                <a:highlight>
                  <a:schemeClr val="accent6"/>
                </a:highlight>
              </a:rPr>
              <a:t>static analysis</a:t>
            </a:r>
            <a:r>
              <a:rPr lang="en" sz="2200"/>
              <a:t> technique (review) done </a:t>
            </a:r>
            <a:r>
              <a:rPr lang="en" sz="2200">
                <a:highlight>
                  <a:schemeClr val="accent6"/>
                </a:highlight>
              </a:rPr>
              <a:t>without executing code</a:t>
            </a:r>
            <a:r>
              <a:rPr lang="en" sz="2200"/>
              <a:t>. It is the process of evaluation of the product development phase </a:t>
            </a:r>
            <a:r>
              <a:rPr lang="en" sz="2200">
                <a:highlight>
                  <a:schemeClr val="accent6"/>
                </a:highlight>
              </a:rPr>
              <a:t>to find whether specified requirements meet. </a:t>
            </a:r>
            <a:endParaRPr sz="2200">
              <a:highlight>
                <a:schemeClr val="accent6"/>
              </a:highlight>
            </a:endParaRPr>
          </a:p>
          <a:p>
            <a:pPr indent="0" lvl="0" marL="0" rtl="0" algn="l">
              <a:spcBef>
                <a:spcPts val="0"/>
              </a:spcBef>
              <a:spcAft>
                <a:spcPts val="0"/>
              </a:spcAft>
              <a:buNone/>
            </a:pPr>
            <a:r>
              <a:t/>
            </a:r>
            <a:endParaRPr sz="2200"/>
          </a:p>
          <a:p>
            <a:pPr indent="0" lvl="0" marL="0" rtl="0" algn="l">
              <a:spcBef>
                <a:spcPts val="0"/>
              </a:spcBef>
              <a:spcAft>
                <a:spcPts val="0"/>
              </a:spcAft>
              <a:buNone/>
            </a:pPr>
            <a:r>
              <a:rPr b="1" lang="en" sz="2200"/>
              <a:t>Validation</a:t>
            </a:r>
            <a:r>
              <a:rPr lang="en" sz="2200"/>
              <a:t>: It involves </a:t>
            </a:r>
            <a:r>
              <a:rPr lang="en" sz="2200">
                <a:highlight>
                  <a:schemeClr val="accent6"/>
                </a:highlight>
              </a:rPr>
              <a:t>dynamic analysis technique</a:t>
            </a:r>
            <a:r>
              <a:rPr lang="en" sz="2200"/>
              <a:t> (functional, non-functional), </a:t>
            </a:r>
            <a:r>
              <a:rPr lang="en" sz="2200">
                <a:highlight>
                  <a:schemeClr val="accent6"/>
                </a:highlight>
              </a:rPr>
              <a:t>testing done by executing code</a:t>
            </a:r>
            <a:r>
              <a:rPr lang="en" sz="2200"/>
              <a:t>. Validation is the process to evaluate the software after the completion of the development phase </a:t>
            </a:r>
            <a:r>
              <a:rPr lang="en" sz="2200">
                <a:highlight>
                  <a:schemeClr val="accent6"/>
                </a:highlight>
              </a:rPr>
              <a:t>to determine whether software meets the customer expectations and requirements. </a:t>
            </a:r>
            <a:endParaRPr sz="2200">
              <a:highlight>
                <a:schemeClr val="accent6"/>
              </a:high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0"/>
          <p:cNvSpPr txBox="1"/>
          <p:nvPr/>
        </p:nvSpPr>
        <p:spPr>
          <a:xfrm>
            <a:off x="411475" y="574375"/>
            <a:ext cx="8572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Advantages</a:t>
            </a:r>
            <a:endParaRPr b="1" sz="2200"/>
          </a:p>
          <a:p>
            <a:pPr indent="0" lvl="0" marL="0" rtl="0" algn="l">
              <a:spcBef>
                <a:spcPts val="0"/>
              </a:spcBef>
              <a:spcAft>
                <a:spcPts val="0"/>
              </a:spcAft>
              <a:buNone/>
            </a:pPr>
            <a:r>
              <a:rPr lang="en" sz="2200"/>
              <a:t>• Testing is involved in each and every phase.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b="1" lang="en" sz="2200"/>
              <a:t>Disadvantages</a:t>
            </a:r>
            <a:endParaRPr b="1" sz="2200"/>
          </a:p>
          <a:p>
            <a:pPr indent="0" lvl="0" marL="0" rtl="0" algn="l">
              <a:spcBef>
                <a:spcPts val="0"/>
              </a:spcBef>
              <a:spcAft>
                <a:spcPts val="0"/>
              </a:spcAft>
              <a:buNone/>
            </a:pPr>
            <a:r>
              <a:rPr lang="en" sz="2200"/>
              <a:t>• Documentation is more.</a:t>
            </a:r>
            <a:endParaRPr sz="2200"/>
          </a:p>
          <a:p>
            <a:pPr indent="0" lvl="0" marL="0" rtl="0" algn="l">
              <a:spcBef>
                <a:spcPts val="0"/>
              </a:spcBef>
              <a:spcAft>
                <a:spcPts val="0"/>
              </a:spcAft>
              <a:buNone/>
            </a:pPr>
            <a:r>
              <a:rPr lang="en" sz="2200"/>
              <a:t>• Initial</a:t>
            </a:r>
            <a:r>
              <a:rPr lang="en" sz="2200">
                <a:highlight>
                  <a:srgbClr val="FFFF00"/>
                </a:highlight>
              </a:rPr>
              <a:t> investment</a:t>
            </a:r>
            <a:r>
              <a:rPr lang="en" sz="2200"/>
              <a:t> is more.</a:t>
            </a:r>
            <a:endParaRPr sz="2200"/>
          </a:p>
          <a:p>
            <a:pPr indent="0" lvl="0" marL="0" rtl="0" algn="l">
              <a:spcBef>
                <a:spcPts val="0"/>
              </a:spcBef>
              <a:spcAft>
                <a:spcPts val="0"/>
              </a:spcAft>
              <a:buNone/>
            </a:pPr>
            <a:r>
              <a:t/>
            </a:r>
            <a:endParaRPr sz="22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111"/>
          <p:cNvPicPr preferRelativeResize="0"/>
          <p:nvPr/>
        </p:nvPicPr>
        <p:blipFill>
          <a:blip r:embed="rId3">
            <a:alphaModFix/>
          </a:blip>
          <a:stretch>
            <a:fillRect/>
          </a:stretch>
        </p:blipFill>
        <p:spPr>
          <a:xfrm>
            <a:off x="1837225" y="513550"/>
            <a:ext cx="5649379" cy="364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